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E620A-1305-42F5-8F61-F356B976299C}"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96877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E620A-1305-42F5-8F61-F356B976299C}"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239631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E620A-1305-42F5-8F61-F356B976299C}"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87451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E620A-1305-42F5-8F61-F356B976299C}"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109291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E620A-1305-42F5-8F61-F356B976299C}"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292911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E620A-1305-42F5-8F61-F356B976299C}"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318154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E620A-1305-42F5-8F61-F356B976299C}"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40160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E620A-1305-42F5-8F61-F356B976299C}"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32574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E620A-1305-42F5-8F61-F356B976299C}"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322450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E620A-1305-42F5-8F61-F356B976299C}"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415626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E620A-1305-42F5-8F61-F356B976299C}"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250B6-0B39-458B-BE34-E3C053C077A8}" type="slidenum">
              <a:rPr lang="en-US" smtClean="0"/>
              <a:t>‹#›</a:t>
            </a:fld>
            <a:endParaRPr lang="en-US"/>
          </a:p>
        </p:txBody>
      </p:sp>
    </p:spTree>
    <p:extLst>
      <p:ext uri="{BB962C8B-B14F-4D97-AF65-F5344CB8AC3E}">
        <p14:creationId xmlns:p14="http://schemas.microsoft.com/office/powerpoint/2010/main" val="191575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E620A-1305-42F5-8F61-F356B976299C}"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250B6-0B39-458B-BE34-E3C053C077A8}" type="slidenum">
              <a:rPr lang="en-US" smtClean="0"/>
              <a:t>‹#›</a:t>
            </a:fld>
            <a:endParaRPr lang="en-US"/>
          </a:p>
        </p:txBody>
      </p:sp>
    </p:spTree>
    <p:extLst>
      <p:ext uri="{BB962C8B-B14F-4D97-AF65-F5344CB8AC3E}">
        <p14:creationId xmlns:p14="http://schemas.microsoft.com/office/powerpoint/2010/main" val="285358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1295400"/>
          </a:xfrm>
        </p:spPr>
        <p:txBody>
          <a:bodyPr>
            <a:normAutofit fontScale="90000"/>
          </a:bodyPr>
          <a:lstStyle/>
          <a:p>
            <a:r>
              <a:rPr lang="en-US" smtClean="0"/>
              <a:t>Lecture 2</a:t>
            </a:r>
            <a:br>
              <a:rPr lang="en-US" smtClean="0"/>
            </a:br>
            <a:r>
              <a:rPr lang="en-US" smtClean="0"/>
              <a:t>COMPARING </a:t>
            </a:r>
            <a:r>
              <a:rPr lang="en-US" dirty="0" smtClean="0"/>
              <a:t>THE SOURCES OF LAW</a:t>
            </a:r>
            <a:br>
              <a:rPr lang="en-US" dirty="0" smtClean="0"/>
            </a:br>
            <a:endParaRPr lang="en-US" dirty="0"/>
          </a:p>
        </p:txBody>
      </p:sp>
      <p:sp>
        <p:nvSpPr>
          <p:cNvPr id="3" name="Subtitle 2"/>
          <p:cNvSpPr>
            <a:spLocks noGrp="1"/>
          </p:cNvSpPr>
          <p:nvPr>
            <p:ph type="subTitle" idx="1"/>
          </p:nvPr>
        </p:nvSpPr>
        <p:spPr>
          <a:xfrm>
            <a:off x="685800" y="1066800"/>
            <a:ext cx="7696200" cy="5105400"/>
          </a:xfrm>
        </p:spPr>
        <p:txBody>
          <a:bodyPr>
            <a:noAutofit/>
          </a:bodyPr>
          <a:lstStyle/>
          <a:p>
            <a:pPr algn="just"/>
            <a:r>
              <a:rPr lang="en-US" dirty="0">
                <a:solidFill>
                  <a:schemeClr val="tx1"/>
                </a:solidFill>
              </a:rPr>
              <a:t>Introduction:-</a:t>
            </a:r>
          </a:p>
          <a:p>
            <a:pPr algn="just"/>
            <a:r>
              <a:rPr lang="en-US" dirty="0">
                <a:solidFill>
                  <a:schemeClr val="tx1"/>
                </a:solidFill>
              </a:rPr>
              <a:t>Perhaps the most distinguishing feature of civil law, to the common law </a:t>
            </a:r>
            <a:r>
              <a:rPr lang="en-US" dirty="0" err="1">
                <a:solidFill>
                  <a:schemeClr val="tx1"/>
                </a:solidFill>
              </a:rPr>
              <a:t>iurist</a:t>
            </a:r>
            <a:r>
              <a:rPr lang="en-US" dirty="0">
                <a:solidFill>
                  <a:schemeClr val="tx1"/>
                </a:solidFill>
              </a:rPr>
              <a:t>, is the civil law system's hierarchy of legal sources.26 "According to civilian doctrine, legislation and custom are authoritative or primary sources of law. They are contrasted with persuasive or secondary sources of law, such as jurisprudence, doctrine, conventional usages, and equity, that may guide the </a:t>
            </a:r>
            <a:r>
              <a:rPr lang="en-US" dirty="0" smtClean="0">
                <a:solidFill>
                  <a:schemeClr val="tx1"/>
                </a:solidFill>
              </a:rPr>
              <a:t>court</a:t>
            </a:r>
            <a:endParaRPr lang="en-US" dirty="0">
              <a:solidFill>
                <a:schemeClr val="tx1"/>
              </a:solidFill>
            </a:endParaRPr>
          </a:p>
        </p:txBody>
      </p:sp>
    </p:spTree>
    <p:extLst>
      <p:ext uri="{BB962C8B-B14F-4D97-AF65-F5344CB8AC3E}">
        <p14:creationId xmlns:p14="http://schemas.microsoft.com/office/powerpoint/2010/main" val="579783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chemeClr val="tx1"/>
                </a:solidFill>
              </a:rPr>
              <a:t>in reaching a decision in the absence of legislation and custom. Thus, the primary basis of law for a civilian is legislation, and not prior decisions of the courts (as in the common law). The effect of this is that the concept of stare </a:t>
            </a:r>
            <a:r>
              <a:rPr lang="en-US" dirty="0" err="1" smtClean="0">
                <a:solidFill>
                  <a:schemeClr val="tx1"/>
                </a:solidFill>
              </a:rPr>
              <a:t>decisis</a:t>
            </a:r>
            <a:r>
              <a:rPr lang="en-US" dirty="0" smtClean="0">
                <a:solidFill>
                  <a:schemeClr val="tx1"/>
                </a:solidFill>
              </a:rPr>
              <a:t> is foreign to the civil law.</a:t>
            </a:r>
            <a:endParaRPr lang="en-US" dirty="0"/>
          </a:p>
        </p:txBody>
      </p:sp>
    </p:spTree>
    <p:extLst>
      <p:ext uri="{BB962C8B-B14F-4D97-AF65-F5344CB8AC3E}">
        <p14:creationId xmlns:p14="http://schemas.microsoft.com/office/powerpoint/2010/main" val="86500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articulation of the formal hierarchy of legal sources is to be found within the civil code, and a comparative observation of the Louisiana and Iraqi Civil Codes, in this respect, reveals striking similarities and interesting divergences. </a:t>
            </a:r>
          </a:p>
          <a:p>
            <a:endParaRPr lang="en-US" dirty="0"/>
          </a:p>
        </p:txBody>
      </p:sp>
    </p:spTree>
    <p:extLst>
      <p:ext uri="{BB962C8B-B14F-4D97-AF65-F5344CB8AC3E}">
        <p14:creationId xmlns:p14="http://schemas.microsoft.com/office/powerpoint/2010/main" val="342455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Q : what are the main similarities between the Iraqi law and the civil Code of Louisiana ?</a:t>
            </a:r>
          </a:p>
          <a:p>
            <a:pPr algn="just"/>
            <a:r>
              <a:rPr lang="en-US" dirty="0" smtClean="0"/>
              <a:t>In their first articles, both the Louisiana and Iraqi Codes reflect the classic civil law hierarchy of sources. Article 1 of the Louisiana Civil Code reads: "The sources of law are legislation and custom. 29 Custom, according to the Louisiana Code, results from practice repeated for a long time and generally accepted as having acquired the force of law.3" When no rule for a particular situation can be derived from legislation or custom, the court is bound to proceed according to equity.</a:t>
            </a:r>
            <a:endParaRPr lang="en-US" dirty="0"/>
          </a:p>
        </p:txBody>
      </p:sp>
    </p:spTree>
    <p:extLst>
      <p:ext uri="{BB962C8B-B14F-4D97-AF65-F5344CB8AC3E}">
        <p14:creationId xmlns:p14="http://schemas.microsoft.com/office/powerpoint/2010/main" val="4261625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281</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Lecture 2 COMPARING THE SOURCES OF LAW </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SOURCES OF LAW </dc:title>
  <dc:creator>Maher</dc:creator>
  <cp:lastModifiedBy>Maher</cp:lastModifiedBy>
  <cp:revision>2</cp:revision>
  <dcterms:created xsi:type="dcterms:W3CDTF">2022-04-01T07:43:58Z</dcterms:created>
  <dcterms:modified xsi:type="dcterms:W3CDTF">2022-04-01T11:52:22Z</dcterms:modified>
</cp:coreProperties>
</file>