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364178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12018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2469175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143898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94615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CBD3E76-2420-460E-846E-BA2DBC45FB1D}" type="datetimeFigureOut">
              <a:rPr lang="ar-IQ" smtClean="0"/>
              <a:t>23/02/1444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239365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CBD3E76-2420-460E-846E-BA2DBC45FB1D}" type="datetimeFigureOut">
              <a:rPr lang="ar-IQ" smtClean="0"/>
              <a:t>23/02/1444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418376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CBD3E76-2420-460E-846E-BA2DBC45FB1D}" type="datetimeFigureOut">
              <a:rPr lang="ar-IQ" smtClean="0"/>
              <a:t>23/02/1444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23839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BD3E76-2420-460E-846E-BA2DBC45FB1D}" type="datetimeFigureOut">
              <a:rPr lang="ar-IQ" smtClean="0"/>
              <a:t>23/02/1444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47734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BD3E76-2420-460E-846E-BA2DBC45FB1D}" type="datetimeFigureOut">
              <a:rPr lang="ar-IQ" smtClean="0"/>
              <a:t>23/02/1444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274317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BD3E76-2420-460E-846E-BA2DBC45FB1D}" type="datetimeFigureOut">
              <a:rPr lang="ar-IQ" smtClean="0"/>
              <a:t>23/02/1444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07C01D-6D29-48DF-AFF5-B0A90F57A5F1}" type="slidenum">
              <a:rPr lang="ar-IQ" smtClean="0"/>
              <a:t>‹#›</a:t>
            </a:fld>
            <a:endParaRPr lang="ar-IQ"/>
          </a:p>
        </p:txBody>
      </p:sp>
    </p:spTree>
    <p:extLst>
      <p:ext uri="{BB962C8B-B14F-4D97-AF65-F5344CB8AC3E}">
        <p14:creationId xmlns:p14="http://schemas.microsoft.com/office/powerpoint/2010/main" val="419479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BD3E76-2420-460E-846E-BA2DBC45FB1D}" type="datetimeFigureOut">
              <a:rPr lang="ar-IQ" smtClean="0"/>
              <a:t>23/02/1444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07C01D-6D29-48DF-AFF5-B0A90F57A5F1}" type="slidenum">
              <a:rPr lang="ar-IQ" smtClean="0"/>
              <a:t>‹#›</a:t>
            </a:fld>
            <a:endParaRPr lang="ar-IQ"/>
          </a:p>
        </p:txBody>
      </p:sp>
    </p:spTree>
    <p:extLst>
      <p:ext uri="{BB962C8B-B14F-4D97-AF65-F5344CB8AC3E}">
        <p14:creationId xmlns:p14="http://schemas.microsoft.com/office/powerpoint/2010/main" val="193353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قانون الاحوال الشخصية </a:t>
            </a:r>
            <a:endParaRPr lang="ar-IQ" dirty="0"/>
          </a:p>
        </p:txBody>
      </p:sp>
      <p:sp>
        <p:nvSpPr>
          <p:cNvPr id="3" name="عنوان فرعي 2"/>
          <p:cNvSpPr>
            <a:spLocks noGrp="1"/>
          </p:cNvSpPr>
          <p:nvPr>
            <p:ph type="subTitle" idx="1"/>
          </p:nvPr>
        </p:nvSpPr>
        <p:spPr/>
        <p:txBody>
          <a:bodyPr/>
          <a:lstStyle/>
          <a:p>
            <a:r>
              <a:rPr lang="ar-IQ" dirty="0" smtClean="0"/>
              <a:t>2021 ـ2022</a:t>
            </a:r>
          </a:p>
          <a:p>
            <a:r>
              <a:rPr lang="ar-IQ" dirty="0" smtClean="0"/>
              <a:t>دكتورة زينة حسين علوان</a:t>
            </a:r>
            <a:endParaRPr lang="ar-IQ" dirty="0"/>
          </a:p>
        </p:txBody>
      </p:sp>
    </p:spTree>
    <p:extLst>
      <p:ext uri="{BB962C8B-B14F-4D97-AF65-F5344CB8AC3E}">
        <p14:creationId xmlns:p14="http://schemas.microsoft.com/office/powerpoint/2010/main" val="201769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1143000"/>
          </a:xfrm>
        </p:spPr>
        <p:txBody>
          <a:bodyPr>
            <a:normAutofit fontScale="90000"/>
          </a:bodyPr>
          <a:lstStyle/>
          <a:p>
            <a:r>
              <a:rPr lang="ar-IQ" dirty="0" smtClean="0"/>
              <a:t>المحاضرة </a:t>
            </a:r>
            <a:r>
              <a:rPr lang="ar-IQ" dirty="0" smtClean="0"/>
              <a:t>التاسعة</a:t>
            </a:r>
            <a:br>
              <a:rPr lang="ar-IQ" dirty="0" smtClean="0"/>
            </a:br>
            <a:r>
              <a:rPr lang="ar-IQ" dirty="0" smtClean="0"/>
              <a:t>نفقة </a:t>
            </a:r>
            <a:r>
              <a:rPr lang="ar-IQ" dirty="0" smtClean="0"/>
              <a:t>طالب العلم </a:t>
            </a:r>
            <a:endParaRPr lang="ar-IQ" dirty="0"/>
          </a:p>
        </p:txBody>
      </p:sp>
      <p:sp>
        <p:nvSpPr>
          <p:cNvPr id="3" name="عنصر نائب للمحتوى 2"/>
          <p:cNvSpPr>
            <a:spLocks noGrp="1"/>
          </p:cNvSpPr>
          <p:nvPr>
            <p:ph idx="1"/>
          </p:nvPr>
        </p:nvSpPr>
        <p:spPr/>
        <p:txBody>
          <a:bodyPr>
            <a:normAutofit/>
          </a:bodyPr>
          <a:lstStyle/>
          <a:p>
            <a:r>
              <a:rPr lang="ar-IQ" sz="2400" dirty="0" smtClean="0"/>
              <a:t>اشارة الفقرة 2 من المادة 59 الى ان نفقة طالب العلم على ابيه حتى ولو كان قادرا على العمل </a:t>
            </a:r>
            <a:r>
              <a:rPr lang="ar-IQ" sz="2400" dirty="0" smtClean="0"/>
              <a:t>ومعنى هذا ان الطالب لا يكلف </a:t>
            </a:r>
            <a:r>
              <a:rPr lang="ar-IQ" sz="2400" dirty="0" err="1" smtClean="0"/>
              <a:t>بالانفاق</a:t>
            </a:r>
            <a:r>
              <a:rPr lang="ar-IQ" sz="2400" dirty="0" smtClean="0"/>
              <a:t> على نفسه مدة دراسته حتى ينهيها او ينتهي منها لان العلم يقتضي التفرغ له مالم يكن الاب فقيرا او عاجزا </a:t>
            </a:r>
          </a:p>
          <a:p>
            <a:r>
              <a:rPr lang="ar-IQ" sz="2400" dirty="0" smtClean="0"/>
              <a:t>وقد اشترط الفقهاء المتأخرون لاعتبار طلب العلم موجبا للنفقة ان يكون طالب العلم ناجحا مجدا في طلب العلم النافع اما لو كان فاشلا في دراسته غير ناجح في تعليمه فلا جدوى في طلبه العلم وعليه ان ينصرف لطلب العيش </a:t>
            </a:r>
            <a:r>
              <a:rPr lang="ar-IQ" sz="2400" dirty="0" err="1" smtClean="0"/>
              <a:t>وا</a:t>
            </a:r>
            <a:r>
              <a:rPr lang="ar-IQ" sz="2400" dirty="0" smtClean="0"/>
              <a:t> يكون عالة </a:t>
            </a:r>
            <a:r>
              <a:rPr lang="ar-IQ" sz="2400" dirty="0" err="1" smtClean="0"/>
              <a:t>عى</a:t>
            </a:r>
            <a:r>
              <a:rPr lang="ar-IQ" sz="2400" dirty="0" smtClean="0"/>
              <a:t> ابيه </a:t>
            </a:r>
          </a:p>
          <a:p>
            <a:r>
              <a:rPr lang="ar-IQ" sz="2400" dirty="0" smtClean="0"/>
              <a:t>النفقة عند عدم الاب نصت المادة 60 (1.اذا كان الاب عاجزا عن النفقة يكلف بنفقة الولد من تجب عليه عند عدم الاب 2.تكون هذه النفقة دينا على الاب للمنفق يرجع عليه اذا ايسر)</a:t>
            </a:r>
            <a:r>
              <a:rPr lang="ar-IQ" sz="2400" dirty="0" smtClean="0"/>
              <a:t>                                                                                                                                                                                                                                       </a:t>
            </a:r>
            <a:endParaRPr lang="ar-IQ" sz="2400" dirty="0"/>
          </a:p>
        </p:txBody>
      </p:sp>
    </p:spTree>
    <p:extLst>
      <p:ext uri="{BB962C8B-B14F-4D97-AF65-F5344CB8AC3E}">
        <p14:creationId xmlns:p14="http://schemas.microsoft.com/office/powerpoint/2010/main" val="306866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t>المحاضرة العاشرة </a:t>
            </a:r>
            <a:br>
              <a:rPr lang="ar-IQ" sz="4000" dirty="0" smtClean="0"/>
            </a:br>
            <a:r>
              <a:rPr lang="ar-IQ" sz="4000" dirty="0" smtClean="0"/>
              <a:t>نفقة الحواشي </a:t>
            </a:r>
            <a:br>
              <a:rPr lang="ar-IQ" sz="4000" dirty="0" smtClean="0"/>
            </a:br>
            <a:endParaRPr lang="ar-IQ" sz="4000" dirty="0"/>
          </a:p>
        </p:txBody>
      </p:sp>
      <p:sp>
        <p:nvSpPr>
          <p:cNvPr id="3" name="عنصر نائب للمحتوى 2"/>
          <p:cNvSpPr>
            <a:spLocks noGrp="1"/>
          </p:cNvSpPr>
          <p:nvPr>
            <p:ph idx="1"/>
          </p:nvPr>
        </p:nvSpPr>
        <p:spPr/>
        <p:txBody>
          <a:bodyPr>
            <a:normAutofit lnSpcReduction="10000"/>
          </a:bodyPr>
          <a:lstStyle/>
          <a:p>
            <a:r>
              <a:rPr lang="ar-IQ" sz="2400" dirty="0" smtClean="0"/>
              <a:t>الحواشي هم </a:t>
            </a:r>
            <a:r>
              <a:rPr lang="ar-IQ" sz="2400" dirty="0" err="1" smtClean="0"/>
              <a:t>ااقارب</a:t>
            </a:r>
            <a:r>
              <a:rPr lang="ar-IQ" sz="2400" dirty="0" smtClean="0"/>
              <a:t> الخارجون عن عمود النسب اي ليسوا اصولا ولا فروعا </a:t>
            </a:r>
            <a:r>
              <a:rPr lang="ar-IQ" sz="2400" dirty="0" err="1" smtClean="0"/>
              <a:t>كالاخ</a:t>
            </a:r>
            <a:r>
              <a:rPr lang="ar-IQ" sz="2400" dirty="0" smtClean="0"/>
              <a:t> والاخت والعم والعمة والخال والخالة </a:t>
            </a:r>
          </a:p>
          <a:p>
            <a:r>
              <a:rPr lang="ar-IQ" sz="2400" dirty="0" smtClean="0"/>
              <a:t>الحواشي نوعان نوع ذو رحم محرم اي يحرم على القريب منهم ان يتزوج قريبه ونوع ليس بذي رحم محرم اي لا يحرم على القريب منهم ان يتزوج قريبه لو فرض احدهما ذكر والاخر انثى </a:t>
            </a:r>
            <a:r>
              <a:rPr lang="ar-IQ" sz="2400" dirty="0" err="1" smtClean="0"/>
              <a:t>كابناء</a:t>
            </a:r>
            <a:r>
              <a:rPr lang="ar-IQ" sz="2400" dirty="0" smtClean="0"/>
              <a:t> العم وابناء الخال</a:t>
            </a:r>
          </a:p>
          <a:p>
            <a:r>
              <a:rPr lang="ar-IQ" sz="2400" dirty="0" smtClean="0"/>
              <a:t>شروط نفقة الحواشي </a:t>
            </a:r>
          </a:p>
          <a:p>
            <a:r>
              <a:rPr lang="ar-IQ" sz="2400" dirty="0" smtClean="0"/>
              <a:t>التوارث </a:t>
            </a:r>
          </a:p>
          <a:p>
            <a:r>
              <a:rPr lang="ar-IQ" sz="2400" dirty="0" smtClean="0"/>
              <a:t>اتحاد الدين </a:t>
            </a:r>
          </a:p>
          <a:p>
            <a:r>
              <a:rPr lang="ar-IQ" sz="2400" dirty="0" smtClean="0"/>
              <a:t>يسار المنفق وحاجة المنفق عليه </a:t>
            </a:r>
          </a:p>
          <a:p>
            <a:r>
              <a:rPr lang="ar-IQ" sz="2400" dirty="0" smtClean="0"/>
              <a:t>وان نفقة القريب على قريبه لا يجب اداؤها الا عن طريق القضاء بخلاف نفقة الزوجة والاصول والفروع ويترتب على هذا الحكم ان القريب المحتاج الى النفقة ليس له ن </a:t>
            </a:r>
            <a:r>
              <a:rPr lang="ar-IQ" sz="2400" dirty="0" err="1" smtClean="0"/>
              <a:t>ياخذ</a:t>
            </a:r>
            <a:r>
              <a:rPr lang="ar-IQ" sz="2400" dirty="0" smtClean="0"/>
              <a:t> </a:t>
            </a:r>
            <a:r>
              <a:rPr lang="ar-IQ" sz="2400" smtClean="0"/>
              <a:t>بنفسه شيئا من مال قريبه بدون اذنه ورضاه</a:t>
            </a:r>
            <a:endParaRPr lang="ar-IQ" sz="2400" dirty="0"/>
          </a:p>
        </p:txBody>
      </p:sp>
    </p:spTree>
    <p:extLst>
      <p:ext uri="{BB962C8B-B14F-4D97-AF65-F5344CB8AC3E}">
        <p14:creationId xmlns:p14="http://schemas.microsoft.com/office/powerpoint/2010/main" val="5498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الاولى </a:t>
            </a:r>
            <a:br>
              <a:rPr lang="ar-IQ" dirty="0" smtClean="0"/>
            </a:br>
            <a:r>
              <a:rPr lang="ar-IQ" sz="4000" dirty="0" smtClean="0"/>
              <a:t>الحضانة  </a:t>
            </a:r>
            <a:r>
              <a:rPr lang="ar-IQ" sz="4000" dirty="0" err="1" smtClean="0"/>
              <a:t>والنفقةفي</a:t>
            </a:r>
            <a:r>
              <a:rPr lang="ar-IQ" sz="4000" dirty="0" smtClean="0"/>
              <a:t> قانون الاحوال الشخصية العراقي</a:t>
            </a:r>
            <a:endParaRPr lang="ar-IQ" sz="4000" dirty="0"/>
          </a:p>
        </p:txBody>
      </p:sp>
      <p:sp>
        <p:nvSpPr>
          <p:cNvPr id="3" name="عنصر نائب للمحتوى 2"/>
          <p:cNvSpPr>
            <a:spLocks noGrp="1"/>
          </p:cNvSpPr>
          <p:nvPr>
            <p:ph idx="1"/>
          </p:nvPr>
        </p:nvSpPr>
        <p:spPr/>
        <p:txBody>
          <a:bodyPr>
            <a:normAutofit/>
          </a:bodyPr>
          <a:lstStyle/>
          <a:p>
            <a:r>
              <a:rPr lang="ar-IQ" sz="2000" dirty="0" smtClean="0"/>
              <a:t>تعريف الحضانة هي القيام على تربية الطفل والتزام شؤونه  ممن له الحق في ذلك شرعا  وهي حفظ من لا يستقل بأموره وتربيته بما يصلحه </a:t>
            </a:r>
            <a:r>
              <a:rPr lang="ar-IQ" sz="2000" dirty="0" err="1" smtClean="0"/>
              <a:t>ويقيه</a:t>
            </a:r>
            <a:r>
              <a:rPr lang="ar-IQ" sz="2000" dirty="0" smtClean="0"/>
              <a:t> ما يضره </a:t>
            </a:r>
          </a:p>
          <a:p>
            <a:r>
              <a:rPr lang="ar-IQ" sz="2000" dirty="0" smtClean="0"/>
              <a:t>نصت الفقرة الاولى من المادة 57 من قانون الاحوال الشخصية  على ان (الام النسبية احق بحضانة الولد وتربيته حال قيام الزوجية وبعد الفرقة )</a:t>
            </a:r>
          </a:p>
          <a:p>
            <a:r>
              <a:rPr lang="ar-IQ" sz="2000" dirty="0" smtClean="0"/>
              <a:t>ونصت الفقرة الثانية من المادة 57 على انه( يشترط ان تكون الحاضنة بالغة عاقلة امينة قادرة على تربية المحضون وصيانته ولا تسقط حضانة الام المطلقة بزواجها وتقرر المحكمة  في هذه الحالة احقية الام والاب في الحضانة في ضوء مصلحة المحضون </a:t>
            </a:r>
          </a:p>
          <a:p>
            <a:r>
              <a:rPr lang="ar-IQ" sz="2000" dirty="0" smtClean="0"/>
              <a:t>شروط الحاضنة </a:t>
            </a:r>
          </a:p>
          <a:p>
            <a:r>
              <a:rPr lang="ar-IQ" sz="2000" dirty="0" smtClean="0"/>
              <a:t>الحرية ،البلوغ ،العقل ، الامانة </a:t>
            </a:r>
          </a:p>
          <a:p>
            <a:r>
              <a:rPr lang="ar-IQ" sz="2000" dirty="0" smtClean="0"/>
              <a:t>القدرة على تربية الطفل والقيام بشؤونه </a:t>
            </a:r>
          </a:p>
          <a:p>
            <a:r>
              <a:rPr lang="ar-IQ" sz="2000" dirty="0" smtClean="0"/>
              <a:t>الا تعيش الحاضنة بالصغير في بيت تتوفر فيه البغضاء للطفل </a:t>
            </a:r>
          </a:p>
          <a:p>
            <a:r>
              <a:rPr lang="ar-IQ" sz="2000" dirty="0" smtClean="0"/>
              <a:t>الا تكون مرتدة </a:t>
            </a:r>
          </a:p>
          <a:p>
            <a:endParaRPr lang="ar-IQ" sz="2000" dirty="0"/>
          </a:p>
        </p:txBody>
      </p:sp>
    </p:spTree>
    <p:extLst>
      <p:ext uri="{BB962C8B-B14F-4D97-AF65-F5344CB8AC3E}">
        <p14:creationId xmlns:p14="http://schemas.microsoft.com/office/powerpoint/2010/main" val="263201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الثانية </a:t>
            </a:r>
            <a:br>
              <a:rPr lang="ar-IQ" dirty="0" smtClean="0"/>
            </a:br>
            <a:r>
              <a:rPr lang="ar-IQ" dirty="0" smtClean="0"/>
              <a:t>اجرة الحضانة</a:t>
            </a:r>
            <a:endParaRPr lang="ar-IQ" dirty="0"/>
          </a:p>
        </p:txBody>
      </p:sp>
      <p:sp>
        <p:nvSpPr>
          <p:cNvPr id="3" name="عنصر نائب للمحتوى 2"/>
          <p:cNvSpPr>
            <a:spLocks noGrp="1"/>
          </p:cNvSpPr>
          <p:nvPr>
            <p:ph idx="1"/>
          </p:nvPr>
        </p:nvSpPr>
        <p:spPr/>
        <p:txBody>
          <a:bodyPr>
            <a:normAutofit/>
          </a:bodyPr>
          <a:lstStyle/>
          <a:p>
            <a:r>
              <a:rPr lang="ar-IQ" sz="2400" dirty="0" smtClean="0"/>
              <a:t>تستحق كل حاضنة اجرة على عملها الا في الحالات التالية </a:t>
            </a:r>
          </a:p>
          <a:p>
            <a:r>
              <a:rPr lang="ar-IQ" sz="2400" dirty="0" smtClean="0"/>
              <a:t>المتبرعة </a:t>
            </a:r>
          </a:p>
          <a:p>
            <a:r>
              <a:rPr lang="ar-IQ" sz="2400" dirty="0" smtClean="0"/>
              <a:t>الام في حال قيام الزوجية بينها وبين ابي الطفل</a:t>
            </a:r>
          </a:p>
          <a:p>
            <a:r>
              <a:rPr lang="ar-IQ" sz="2400" dirty="0" smtClean="0"/>
              <a:t>الام اذا كانت معتدة من طلاق رجعي من ابي الطفل</a:t>
            </a:r>
          </a:p>
          <a:p>
            <a:r>
              <a:rPr lang="ar-IQ" sz="2400" dirty="0" smtClean="0"/>
              <a:t>الام اذا كانت معتدة من طلاق بائن من ابي الطفل </a:t>
            </a:r>
          </a:p>
          <a:p>
            <a:r>
              <a:rPr lang="ar-IQ" sz="2000" dirty="0" smtClean="0"/>
              <a:t>واجرة الحضانة دين يترتب في ذمة الوالد </a:t>
            </a:r>
            <a:r>
              <a:rPr lang="ar-IQ" sz="2000" dirty="0" err="1" smtClean="0"/>
              <a:t>للمحضون</a:t>
            </a:r>
            <a:r>
              <a:rPr lang="ar-IQ" sz="2000" dirty="0" smtClean="0"/>
              <a:t> من وقت قيام الحاضنة بعملها ولا تتوقف على القضاء ولا تسقط الا </a:t>
            </a:r>
            <a:r>
              <a:rPr lang="ar-IQ" sz="2000" dirty="0" err="1" smtClean="0"/>
              <a:t>بالاداء</a:t>
            </a:r>
            <a:r>
              <a:rPr lang="ar-IQ" sz="2000" dirty="0" smtClean="0"/>
              <a:t> او الابراء وللحاضنة ان تتبرع بها او تصالح عليها </a:t>
            </a:r>
          </a:p>
          <a:p>
            <a:r>
              <a:rPr lang="ar-IQ" sz="2000" dirty="0" smtClean="0"/>
              <a:t>وتجب الاجرة في مال الطفل ان كان له مال والا فهي في مال الاب  ثم على من تلزمه نفقته هذا باتفاق الحنفية والجعفرية </a:t>
            </a:r>
            <a:endParaRPr lang="ar-IQ" sz="2000" dirty="0"/>
          </a:p>
        </p:txBody>
      </p:sp>
    </p:spTree>
    <p:extLst>
      <p:ext uri="{BB962C8B-B14F-4D97-AF65-F5344CB8AC3E}">
        <p14:creationId xmlns:p14="http://schemas.microsoft.com/office/powerpoint/2010/main" val="217823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الثالثة </a:t>
            </a:r>
            <a:br>
              <a:rPr lang="ar-IQ" dirty="0" smtClean="0"/>
            </a:br>
            <a:r>
              <a:rPr lang="ar-IQ" dirty="0" smtClean="0"/>
              <a:t>مكان الحضانة</a:t>
            </a:r>
            <a:endParaRPr lang="ar-IQ" dirty="0"/>
          </a:p>
        </p:txBody>
      </p:sp>
      <p:sp>
        <p:nvSpPr>
          <p:cNvPr id="3" name="عنصر نائب للمحتوى 2"/>
          <p:cNvSpPr>
            <a:spLocks noGrp="1"/>
          </p:cNvSpPr>
          <p:nvPr>
            <p:ph idx="1"/>
          </p:nvPr>
        </p:nvSpPr>
        <p:spPr/>
        <p:txBody>
          <a:bodyPr/>
          <a:lstStyle/>
          <a:p>
            <a:r>
              <a:rPr lang="ar-IQ" dirty="0" smtClean="0"/>
              <a:t>اذا كانت الزوجية قائمة بين ام الطفل وابيه فأن مكان الحضانة </a:t>
            </a:r>
            <a:r>
              <a:rPr lang="ar-IQ" dirty="0" err="1" smtClean="0"/>
              <a:t>هوبيت</a:t>
            </a:r>
            <a:r>
              <a:rPr lang="ar-IQ" dirty="0" smtClean="0"/>
              <a:t> الزوجية وكذلك الحال فيما لو كانت مطلقة ولا تزال في العدة </a:t>
            </a:r>
          </a:p>
          <a:p>
            <a:r>
              <a:rPr lang="ar-IQ" dirty="0" smtClean="0"/>
              <a:t>اذا انتهت العدة فقد زال حق الزوج في بقائها في بيت الزوجية ووجب عليها الانتقال من بيته </a:t>
            </a:r>
            <a:r>
              <a:rPr lang="ar-IQ" dirty="0" err="1" smtClean="0"/>
              <a:t>لانها</a:t>
            </a:r>
            <a:r>
              <a:rPr lang="ar-IQ" dirty="0" smtClean="0"/>
              <a:t> اصبحت اجنبية </a:t>
            </a:r>
          </a:p>
          <a:p>
            <a:r>
              <a:rPr lang="ar-IQ" dirty="0" err="1" smtClean="0"/>
              <a:t>لايحق</a:t>
            </a:r>
            <a:r>
              <a:rPr lang="ar-IQ" dirty="0" smtClean="0"/>
              <a:t> للام الانتقال بالطفل من البلد الذي كانت تقيم فيه مع زوجها الى بلد اخر </a:t>
            </a:r>
            <a:r>
              <a:rPr lang="ar-IQ" dirty="0" err="1" smtClean="0"/>
              <a:t>الااذا</a:t>
            </a:r>
            <a:r>
              <a:rPr lang="ar-IQ" dirty="0" smtClean="0"/>
              <a:t> تحقق فيه شرطان الاول ان يكون بلدها والثاني ان يكون عقد الزواج فيه</a:t>
            </a:r>
            <a:endParaRPr lang="ar-IQ" dirty="0"/>
          </a:p>
        </p:txBody>
      </p:sp>
    </p:spTree>
    <p:extLst>
      <p:ext uri="{BB962C8B-B14F-4D97-AF65-F5344CB8AC3E}">
        <p14:creationId xmlns:p14="http://schemas.microsoft.com/office/powerpoint/2010/main" val="388860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الرابعة</a:t>
            </a:r>
            <a:br>
              <a:rPr lang="ar-IQ" dirty="0" smtClean="0"/>
            </a:br>
            <a:r>
              <a:rPr lang="ar-IQ" dirty="0" smtClean="0"/>
              <a:t>انتهاء مدة الحضانة </a:t>
            </a:r>
            <a:endParaRPr lang="ar-IQ" dirty="0"/>
          </a:p>
        </p:txBody>
      </p:sp>
      <p:sp>
        <p:nvSpPr>
          <p:cNvPr id="3" name="عنصر نائب للمحتوى 2"/>
          <p:cNvSpPr>
            <a:spLocks noGrp="1"/>
          </p:cNvSpPr>
          <p:nvPr>
            <p:ph idx="1"/>
          </p:nvPr>
        </p:nvSpPr>
        <p:spPr/>
        <p:txBody>
          <a:bodyPr>
            <a:normAutofit/>
          </a:bodyPr>
          <a:lstStyle/>
          <a:p>
            <a:r>
              <a:rPr lang="ar-IQ" sz="2800" dirty="0" smtClean="0"/>
              <a:t>اخذ المشرع العراقي براي بعض الفقهاء فساوى بين الصغير والصغيرة وجعل مدة الحضانة عشر سنوات ،كما جعل لولي المحضون ان يشرف على تربيته وتعليمه وله ان يختار المدرسة التي يريد شرط عدم الحاق ضرر بالحاضنة فقد نصت الفقرة 4 من المادة 57 على انه(للاب النظر في شؤون المحضون وتربيته وتعليمه حتى يتم العاشرة من العمر وللمحكمة ان </a:t>
            </a:r>
            <a:r>
              <a:rPr lang="ar-IQ" sz="2800" dirty="0" err="1" smtClean="0"/>
              <a:t>تاذن</a:t>
            </a:r>
            <a:r>
              <a:rPr lang="ar-IQ" sz="2800" dirty="0" smtClean="0"/>
              <a:t> بتمديد حضانة الصغير حتى اكماله الخامسة عشرة  اذا ثبت لها بعد الرجوع الى اللجان المختصة الطبية منها والشعبية ان مصلحة الصغير تقضي بذلك على ان لا يبيت الا عند حاضنته </a:t>
            </a:r>
            <a:endParaRPr lang="ar-IQ" sz="2800" dirty="0"/>
          </a:p>
        </p:txBody>
      </p:sp>
    </p:spTree>
    <p:extLst>
      <p:ext uri="{BB962C8B-B14F-4D97-AF65-F5344CB8AC3E}">
        <p14:creationId xmlns:p14="http://schemas.microsoft.com/office/powerpoint/2010/main" val="93442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الخامسة </a:t>
            </a:r>
            <a:br>
              <a:rPr lang="ar-IQ" dirty="0" smtClean="0"/>
            </a:br>
            <a:r>
              <a:rPr lang="ar-IQ" dirty="0" smtClean="0"/>
              <a:t>انتهاء مدة الحضانة </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ونصت الفقرة الخامسة من المادة 57 من قانون الاحوال الشخصية (اذا اتم المحضون الخامسة عشرة من العمر يكون له حق الاختيار في الاقامة مع من يشاء من ابويه او احد اقاربه لحين اكمال الثامنة </a:t>
            </a:r>
            <a:r>
              <a:rPr lang="ar-IQ" dirty="0" err="1" smtClean="0"/>
              <a:t>عشرمن</a:t>
            </a:r>
            <a:r>
              <a:rPr lang="ar-IQ" dirty="0" smtClean="0"/>
              <a:t> العمر اذا انست المحكمة منه الرشد في هذا الاختيار </a:t>
            </a:r>
          </a:p>
          <a:p>
            <a:r>
              <a:rPr lang="ar-IQ" dirty="0" smtClean="0"/>
              <a:t>للحاضنة التي انهيت حضانتها بحكم ان تطلب استرداد المحضون ممن حكم له باستلام المحضون منها اذا ثبت تضرر المحضون خلال مدة وجوده معه </a:t>
            </a:r>
            <a:endParaRPr lang="ar-IQ" dirty="0"/>
          </a:p>
        </p:txBody>
      </p:sp>
    </p:spTree>
    <p:extLst>
      <p:ext uri="{BB962C8B-B14F-4D97-AF65-F5344CB8AC3E}">
        <p14:creationId xmlns:p14="http://schemas.microsoft.com/office/powerpoint/2010/main" val="25677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السادسة </a:t>
            </a:r>
            <a:br>
              <a:rPr lang="ar-IQ" dirty="0" smtClean="0"/>
            </a:br>
            <a:r>
              <a:rPr lang="ar-IQ" dirty="0" smtClean="0"/>
              <a:t>النفقة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النفقة هي اثر من اثار عقد الزواج وحقا من حقوق الزوجة على زوجها والقرابة هي سبب وجوب النفقة على القريب الموسر لقريبه المعسر </a:t>
            </a:r>
          </a:p>
          <a:p>
            <a:r>
              <a:rPr lang="ar-IQ" dirty="0" smtClean="0"/>
              <a:t>وان القرابة الموجبة للنفقة هي القرابة المحرمية حتى ولو كانت قرابة الحواشي بشرط اتحاد الدين لان الشارع الحكيم امر بصلة الرحم </a:t>
            </a:r>
          </a:p>
          <a:p>
            <a:r>
              <a:rPr lang="ar-IQ" dirty="0" smtClean="0"/>
              <a:t>اما القرابة غير المحرمية </a:t>
            </a:r>
            <a:r>
              <a:rPr lang="ar-IQ" dirty="0" err="1" smtClean="0"/>
              <a:t>فانها</a:t>
            </a:r>
            <a:r>
              <a:rPr lang="ar-IQ" dirty="0" smtClean="0"/>
              <a:t> </a:t>
            </a:r>
            <a:r>
              <a:rPr lang="ar-IQ" dirty="0" err="1" smtClean="0"/>
              <a:t>لاتوجب</a:t>
            </a:r>
            <a:r>
              <a:rPr lang="ar-IQ" dirty="0" smtClean="0"/>
              <a:t> النفقة ،فلقرابة المحرمية تكون عن ولادة واما ان تكون غير ولادة وهم الحواشي الخارجون عن عمود النسب وهي نوعان قرابة محرمية </a:t>
            </a:r>
            <a:r>
              <a:rPr lang="ar-IQ" dirty="0" err="1" smtClean="0"/>
              <a:t>مث</a:t>
            </a:r>
            <a:r>
              <a:rPr lang="ar-IQ" dirty="0" smtClean="0"/>
              <a:t> العمات والخالات وقرابة غير محرمية مثل اولاد العم واولاد الخال </a:t>
            </a:r>
            <a:endParaRPr lang="ar-IQ" dirty="0"/>
          </a:p>
        </p:txBody>
      </p:sp>
    </p:spTree>
    <p:extLst>
      <p:ext uri="{BB962C8B-B14F-4D97-AF65-F5344CB8AC3E}">
        <p14:creationId xmlns:p14="http://schemas.microsoft.com/office/powerpoint/2010/main" val="317835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السابعة </a:t>
            </a:r>
            <a:br>
              <a:rPr lang="ar-IQ" dirty="0" smtClean="0"/>
            </a:br>
            <a:r>
              <a:rPr lang="ar-IQ" dirty="0" smtClean="0"/>
              <a:t>نفقة الفروع على الاصول</a:t>
            </a:r>
            <a:endParaRPr lang="ar-IQ" dirty="0"/>
          </a:p>
        </p:txBody>
      </p:sp>
      <p:sp>
        <p:nvSpPr>
          <p:cNvPr id="3" name="عنصر نائب للمحتوى 2"/>
          <p:cNvSpPr>
            <a:spLocks noGrp="1"/>
          </p:cNvSpPr>
          <p:nvPr>
            <p:ph idx="1"/>
          </p:nvPr>
        </p:nvSpPr>
        <p:spPr/>
        <p:txBody>
          <a:bodyPr>
            <a:normAutofit/>
          </a:bodyPr>
          <a:lstStyle/>
          <a:p>
            <a:pPr lvl="1"/>
            <a:r>
              <a:rPr lang="ar-IQ" sz="2400" dirty="0" smtClean="0"/>
              <a:t>نصت الفقرة 1 من المادة 59 على انه (اذا لم يكن للولد مال فنفقته على ابيه مالم يكن فقيرا عاجزا عن النفقة والكسب </a:t>
            </a:r>
          </a:p>
          <a:p>
            <a:pPr lvl="1"/>
            <a:r>
              <a:rPr lang="ar-IQ" sz="2400" dirty="0" smtClean="0"/>
              <a:t>نفقة الفروع على انفسهم ان كان لهم مال ينفقون منه لان النفقة لا تجب على الغير مع اليسار الا نفقة الزوجة على زوجها اما اذا كانوا فقراء لا مال لهم فان نفقتهم على الاب وحده سواء كان الفرع متحدا بالدين مع اصله ام مختلفا معه </a:t>
            </a:r>
          </a:p>
          <a:p>
            <a:pPr lvl="1"/>
            <a:r>
              <a:rPr lang="ar-IQ" sz="2400" dirty="0" smtClean="0"/>
              <a:t>نفقة الاولاد الكبار  تجب نفقة الولد الكبير على ابيه متى كان في حاجة اليها ومظهر هذه الحاجة  ان تكون انثى فقيرة ولو كانت قادرة على العمل الا اذا كانت تعمل فعلا وولها مال </a:t>
            </a:r>
            <a:r>
              <a:rPr lang="ar-IQ" sz="2400" dirty="0" err="1" smtClean="0"/>
              <a:t>فنفقتهاا</a:t>
            </a:r>
            <a:r>
              <a:rPr lang="ar-IQ" sz="2400" dirty="0" smtClean="0"/>
              <a:t> على نفستها لا على ابيها الى ان تتزوج فاذا تزوجت سقطت نفقتها عن نفسها  اما الولد فان نفقته واجبة حتى يبلغ سنا يستطيع فيها ان يتكسب امثاله واقرانه وحينئذ تجب نفقته عن نفسها او ابيها </a:t>
            </a:r>
            <a:endParaRPr lang="ar-IQ" sz="2400" dirty="0"/>
          </a:p>
        </p:txBody>
      </p:sp>
    </p:spTree>
    <p:extLst>
      <p:ext uri="{BB962C8B-B14F-4D97-AF65-F5344CB8AC3E}">
        <p14:creationId xmlns:p14="http://schemas.microsoft.com/office/powerpoint/2010/main" val="96139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err="1" smtClean="0"/>
              <a:t>المحاضرةالثامنة</a:t>
            </a:r>
            <a:r>
              <a:rPr lang="ar-IQ" sz="4000" dirty="0" smtClean="0"/>
              <a:t/>
            </a:r>
            <a:br>
              <a:rPr lang="ar-IQ" sz="4000" dirty="0" smtClean="0"/>
            </a:br>
            <a:r>
              <a:rPr lang="ar-IQ" sz="4000" dirty="0" smtClean="0"/>
              <a:t>نفقة الاصول على الفروع</a:t>
            </a:r>
            <a:endParaRPr lang="ar-IQ" sz="4000" dirty="0"/>
          </a:p>
        </p:txBody>
      </p:sp>
      <p:sp>
        <p:nvSpPr>
          <p:cNvPr id="3" name="عنصر نائب للمحتوى 2"/>
          <p:cNvSpPr>
            <a:spLocks noGrp="1"/>
          </p:cNvSpPr>
          <p:nvPr>
            <p:ph idx="1"/>
          </p:nvPr>
        </p:nvSpPr>
        <p:spPr/>
        <p:txBody>
          <a:bodyPr>
            <a:normAutofit/>
          </a:bodyPr>
          <a:lstStyle/>
          <a:p>
            <a:r>
              <a:rPr lang="ar-IQ" sz="2800" dirty="0" smtClean="0"/>
              <a:t>الاصول يراد </a:t>
            </a:r>
            <a:r>
              <a:rPr lang="ar-IQ" sz="2800" dirty="0" err="1" smtClean="0"/>
              <a:t>بالاصول</a:t>
            </a:r>
            <a:r>
              <a:rPr lang="ar-IQ" sz="2800" dirty="0" smtClean="0"/>
              <a:t> الابوان والاجداد والجدات من جهة الاب والام ويستثنى من الاصول الام المتزوجة فان نفقتها تكون واجبة على زوجها </a:t>
            </a:r>
          </a:p>
          <a:p>
            <a:r>
              <a:rPr lang="ar-IQ" sz="2800" dirty="0" smtClean="0"/>
              <a:t>دليل الوجوب تجب على الفرع نفقة اصوله استدلالا بقوله تعالى (وقضى ربك الا تعبدوا الا اياه وبالوالدين احسانا ...)</a:t>
            </a:r>
          </a:p>
          <a:p>
            <a:r>
              <a:rPr lang="ar-IQ" sz="2800" dirty="0" smtClean="0"/>
              <a:t>نصت المادة 61 (يجب على الولد الموسر كبيرا كان او صغيرا نفقة والديه الفقيرين ولوكانا قادرين على الكسب مالم يظهر الاب اصراره </a:t>
            </a:r>
            <a:r>
              <a:rPr lang="ar-IQ" sz="2800" smtClean="0"/>
              <a:t>على اختيار البطالة </a:t>
            </a:r>
          </a:p>
          <a:p>
            <a:endParaRPr lang="ar-IQ" sz="2800" dirty="0"/>
          </a:p>
        </p:txBody>
      </p:sp>
    </p:spTree>
    <p:extLst>
      <p:ext uri="{BB962C8B-B14F-4D97-AF65-F5344CB8AC3E}">
        <p14:creationId xmlns:p14="http://schemas.microsoft.com/office/powerpoint/2010/main" val="23556202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990</Words>
  <Application>Microsoft Office PowerPoint</Application>
  <PresentationFormat>عرض على الشاشة (3:4)‏</PresentationFormat>
  <Paragraphs>53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محاضرات قانون الاحوال الشخصية </vt:lpstr>
      <vt:lpstr>المحاضرة الاولى  الحضانة  والنفقةفي قانون الاحوال الشخصية العراقي</vt:lpstr>
      <vt:lpstr>المحاضرة الثانية  اجرة الحضانة</vt:lpstr>
      <vt:lpstr>المحاضرة الثالثة  مكان الحضانة</vt:lpstr>
      <vt:lpstr>المحاضرة الرابعة انتهاء مدة الحضانة </vt:lpstr>
      <vt:lpstr>المحاضرة الخامسة  انتهاء مدة الحضانة  </vt:lpstr>
      <vt:lpstr>المحاضرة السادسة  النفقة</vt:lpstr>
      <vt:lpstr>المحاضرة السابعة  نفقة الفروع على الاصول</vt:lpstr>
      <vt:lpstr>المحاضرةالثامنة نفقة الاصول على الفروع</vt:lpstr>
      <vt:lpstr>المحاضرة التاسعة نفقة طالب العلم </vt:lpstr>
      <vt:lpstr>المحاضرة العاشرة  نفقة الحواشي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sww</dc:creator>
  <cp:lastModifiedBy>sww</cp:lastModifiedBy>
  <cp:revision>14</cp:revision>
  <dcterms:created xsi:type="dcterms:W3CDTF">2022-09-17T13:31:42Z</dcterms:created>
  <dcterms:modified xsi:type="dcterms:W3CDTF">2022-09-19T19:28:47Z</dcterms:modified>
</cp:coreProperties>
</file>