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FDC5-4F15-4FE7-AADA-720C1AFCE780}" type="datetimeFigureOut">
              <a:rPr lang="ar-IQ" smtClean="0"/>
              <a:t>04/08/1440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1C10-8351-4E88-8426-36917FE5506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الكرسي البابوي ودولة مدينة الفاتيكان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التطور </a:t>
            </a:r>
            <a:r>
              <a:rPr lang="ar-IQ" dirty="0" err="1" smtClean="0"/>
              <a:t>التأريخي</a:t>
            </a:r>
            <a:r>
              <a:rPr lang="ar-IQ" dirty="0" smtClean="0"/>
              <a:t> للدولة البابوية القديمة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 الايطالية قمع الجرائم التي </a:t>
            </a:r>
            <a:r>
              <a:rPr lang="ar-IQ" dirty="0" err="1" smtClean="0"/>
              <a:t>تررتكب</a:t>
            </a:r>
            <a:r>
              <a:rPr lang="ar-IQ" dirty="0" smtClean="0"/>
              <a:t> في مدينة الفاتيكان ويتم ذلك بناء على تفويض دائم من </a:t>
            </a:r>
            <a:r>
              <a:rPr lang="ar-IQ" dirty="0" err="1" smtClean="0"/>
              <a:t>الكؤسي</a:t>
            </a:r>
            <a:r>
              <a:rPr lang="ar-IQ" dirty="0" smtClean="0"/>
              <a:t> البابوي ويتعهد بتسليم </a:t>
            </a:r>
            <a:r>
              <a:rPr lang="ar-IQ" dirty="0" err="1" smtClean="0"/>
              <a:t>اي</a:t>
            </a:r>
            <a:r>
              <a:rPr lang="ar-IQ" dirty="0" smtClean="0"/>
              <a:t> مجرم يلجأ </a:t>
            </a:r>
            <a:r>
              <a:rPr lang="ar-IQ" dirty="0" err="1" smtClean="0"/>
              <a:t>الى</a:t>
            </a:r>
            <a:r>
              <a:rPr lang="ar-IQ" dirty="0" smtClean="0"/>
              <a:t> الفاتيكان </a:t>
            </a:r>
            <a:r>
              <a:rPr lang="ar-IQ" dirty="0" err="1" smtClean="0"/>
              <a:t>الى</a:t>
            </a:r>
            <a:r>
              <a:rPr lang="ar-IQ" dirty="0" smtClean="0"/>
              <a:t> الحكومة الايطالية . كذلك تعهدت الحكومة الايطالية بتأمين </a:t>
            </a:r>
            <a:r>
              <a:rPr lang="ar-IQ" dirty="0" err="1" smtClean="0"/>
              <a:t>اعمال</a:t>
            </a:r>
            <a:r>
              <a:rPr lang="ar-IQ" dirty="0" smtClean="0"/>
              <a:t> المرافق العامة التي تحتاج </a:t>
            </a:r>
            <a:r>
              <a:rPr lang="ar-IQ" dirty="0" err="1" smtClean="0"/>
              <a:t>اليها</a:t>
            </a:r>
            <a:r>
              <a:rPr lang="ar-IQ" dirty="0" smtClean="0"/>
              <a:t> دولة مدينة الفاتيكان كالسكك الحديد والهاتف والبرق والبريد والماء .... الخ من </a:t>
            </a:r>
            <a:r>
              <a:rPr lang="ar-IQ" dirty="0" err="1" smtClean="0"/>
              <a:t>الاعمال</a:t>
            </a:r>
            <a:r>
              <a:rPr lang="ar-IQ" dirty="0" smtClean="0"/>
              <a:t> </a:t>
            </a:r>
            <a:r>
              <a:rPr lang="ar-IQ" dirty="0" err="1" smtClean="0"/>
              <a:t>الاخرى</a:t>
            </a:r>
            <a:r>
              <a:rPr lang="ar-IQ" dirty="0" smtClean="0"/>
              <a:t> .</a:t>
            </a:r>
            <a:r>
              <a:rPr lang="ar-IQ" dirty="0" err="1" smtClean="0"/>
              <a:t>اما</a:t>
            </a:r>
            <a:r>
              <a:rPr lang="ar-IQ" dirty="0" smtClean="0"/>
              <a:t> من ناحية علاقة البابا بالدول </a:t>
            </a:r>
            <a:r>
              <a:rPr lang="ar-IQ" dirty="0" err="1" smtClean="0"/>
              <a:t>الاجنبية</a:t>
            </a:r>
            <a:r>
              <a:rPr lang="ar-IQ" dirty="0" smtClean="0"/>
              <a:t> فقد منحته الاتفاقية حق تبادل التمثيل الدبلوماسي السلبي والايجابي وتبادل التمثيل الدبلوماسي مع ايطاليا نفسها . وحق عقد المعاهدات التي تتصل بالشؤون الدينية والتي تسمى </a:t>
            </a:r>
            <a:r>
              <a:rPr lang="ar-IQ" dirty="0" err="1" smtClean="0"/>
              <a:t>الكونكوردات</a:t>
            </a:r>
            <a:r>
              <a:rPr lang="ar-IQ" dirty="0" smtClean="0"/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هذه المعاهدة حظرت على البابا ودولة مدينة الفاتيكان الدخول طرفا في منازعات تنشب بين دول </a:t>
            </a:r>
            <a:r>
              <a:rPr lang="ar-IQ" dirty="0" err="1" smtClean="0"/>
              <a:t>اخرى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حضور المؤتمرات التي تتعلق في المنازعات الدولية ، فقد اعتبرت </a:t>
            </a:r>
            <a:r>
              <a:rPr lang="ar-IQ" dirty="0" err="1" smtClean="0"/>
              <a:t>انها</a:t>
            </a:r>
            <a:r>
              <a:rPr lang="ar-IQ" dirty="0" smtClean="0"/>
              <a:t> منطقة محايدة 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الوضع القانوني للفاتيكان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ذهب البعض من الفقهاء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الفاتيكان تعتبر دولة </a:t>
            </a:r>
            <a:r>
              <a:rPr lang="ar-IQ" dirty="0" err="1" smtClean="0"/>
              <a:t>لانها</a:t>
            </a:r>
            <a:r>
              <a:rPr lang="ar-IQ" dirty="0" smtClean="0"/>
              <a:t> تقوم على </a:t>
            </a:r>
            <a:r>
              <a:rPr lang="ar-IQ" dirty="0" err="1" smtClean="0"/>
              <a:t>اركان</a:t>
            </a:r>
            <a:r>
              <a:rPr lang="ar-IQ" dirty="0" smtClean="0"/>
              <a:t> الدولة الثلاثة (( الشعب </a:t>
            </a:r>
            <a:r>
              <a:rPr lang="ar-IQ" dirty="0" err="1" smtClean="0"/>
              <a:t>والاقليم</a:t>
            </a:r>
            <a:r>
              <a:rPr lang="ar-IQ" dirty="0" smtClean="0"/>
              <a:t> والسلطة السياسية ))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البعض ذهب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الفاتيكان ليس دولة لعدة </a:t>
            </a:r>
            <a:r>
              <a:rPr lang="ar-IQ" dirty="0" err="1" smtClean="0"/>
              <a:t>اسباب</a:t>
            </a:r>
            <a:r>
              <a:rPr lang="ar-IQ" dirty="0" smtClean="0"/>
              <a:t> </a:t>
            </a:r>
            <a:r>
              <a:rPr lang="ar-IQ" dirty="0" err="1" smtClean="0"/>
              <a:t>اولها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مساحتها تتكون من 44 هكتارا </a:t>
            </a:r>
            <a:r>
              <a:rPr lang="ar-IQ" dirty="0" err="1" smtClean="0"/>
              <a:t>اي</a:t>
            </a:r>
            <a:r>
              <a:rPr lang="ar-IQ" dirty="0" smtClean="0"/>
              <a:t> اقل من نصف كيلو متر وان سكانها لا يتجاوز عددهم </a:t>
            </a:r>
            <a:r>
              <a:rPr lang="ar-IQ" dirty="0" err="1" smtClean="0"/>
              <a:t>الالف</a:t>
            </a:r>
            <a:r>
              <a:rPr lang="ar-IQ" dirty="0" smtClean="0"/>
              <a:t> نسمة وكلهم من الذكور فقط </a:t>
            </a:r>
            <a:r>
              <a:rPr lang="ar-IQ" dirty="0" err="1" smtClean="0"/>
              <a:t>اي</a:t>
            </a:r>
            <a:r>
              <a:rPr lang="ar-IQ" dirty="0" smtClean="0"/>
              <a:t> لا توجد بينهم وحدة العائلة .</a:t>
            </a:r>
            <a:r>
              <a:rPr lang="ar-IQ" dirty="0" err="1" smtClean="0"/>
              <a:t>اما</a:t>
            </a:r>
            <a:r>
              <a:rPr lang="ar-IQ" dirty="0" smtClean="0"/>
              <a:t> جنسية السكان </a:t>
            </a:r>
            <a:r>
              <a:rPr lang="ar-IQ" dirty="0" err="1" smtClean="0"/>
              <a:t>لافهي</a:t>
            </a:r>
            <a:r>
              <a:rPr lang="ar-IQ" dirty="0" smtClean="0"/>
              <a:t> </a:t>
            </a:r>
            <a:r>
              <a:rPr lang="ar-IQ" dirty="0" err="1" smtClean="0"/>
              <a:t>اضافية</a:t>
            </a:r>
            <a:r>
              <a:rPr lang="ar-IQ" dirty="0" smtClean="0"/>
              <a:t> </a:t>
            </a:r>
            <a:r>
              <a:rPr lang="ar-IQ" dirty="0" err="1" smtClean="0"/>
              <a:t>ووضيفية</a:t>
            </a:r>
            <a:r>
              <a:rPr lang="ar-IQ" dirty="0" smtClean="0"/>
              <a:t> وهذا يعني </a:t>
            </a:r>
            <a:r>
              <a:rPr lang="ar-IQ" dirty="0" err="1" smtClean="0"/>
              <a:t>ان</a:t>
            </a:r>
            <a:r>
              <a:rPr lang="ar-IQ" dirty="0" smtClean="0"/>
              <a:t> السكان في الفاتيكان يتمتعون بجنسية مزدوجة وهو وضع غريب للغاية . 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السلطة السياسية في الفاتيكان </a:t>
            </a:r>
            <a:r>
              <a:rPr lang="ar-IQ" dirty="0" err="1" smtClean="0"/>
              <a:t>لاتمارسها</a:t>
            </a:r>
            <a:r>
              <a:rPr lang="ar-IQ" dirty="0" smtClean="0"/>
              <a:t> بنفسها </a:t>
            </a:r>
            <a:r>
              <a:rPr lang="ar-IQ" dirty="0" err="1" smtClean="0"/>
              <a:t>وانما</a:t>
            </a:r>
            <a:r>
              <a:rPr lang="ar-IQ" dirty="0" smtClean="0"/>
              <a:t> تقوم الحكومة الايطالية </a:t>
            </a:r>
            <a:r>
              <a:rPr lang="ar-IQ" dirty="0" err="1" smtClean="0"/>
              <a:t>ببمارستها</a:t>
            </a:r>
            <a:r>
              <a:rPr lang="ar-IQ" dirty="0" smtClean="0"/>
              <a:t> نيابة عنها والدليل على ذلك </a:t>
            </a:r>
            <a:r>
              <a:rPr lang="ar-IQ" dirty="0" err="1" smtClean="0"/>
              <a:t>ان</a:t>
            </a:r>
            <a:r>
              <a:rPr lang="ar-IQ" dirty="0" smtClean="0"/>
              <a:t> الحكومة الايطالية تقوم بقمع الجرائم التي ترتكب في الفاتيكان </a:t>
            </a:r>
            <a:r>
              <a:rPr lang="ar-IQ" dirty="0" err="1" smtClean="0"/>
              <a:t>وانها</a:t>
            </a:r>
            <a:r>
              <a:rPr lang="ar-IQ" dirty="0" smtClean="0"/>
              <a:t> تقوم بتقديم الخدمات لها .</a:t>
            </a:r>
          </a:p>
          <a:p>
            <a:pPr algn="just">
              <a:buNone/>
            </a:pPr>
            <a:r>
              <a:rPr lang="ar-IQ" dirty="0" smtClean="0"/>
              <a:t>والحقيقة </a:t>
            </a:r>
            <a:r>
              <a:rPr lang="ar-IQ" dirty="0" err="1" smtClean="0"/>
              <a:t>ان</a:t>
            </a:r>
            <a:r>
              <a:rPr lang="ar-IQ" dirty="0" smtClean="0"/>
              <a:t> الفاتيكان هي شخص من </a:t>
            </a:r>
            <a:r>
              <a:rPr lang="ar-IQ" dirty="0" err="1" smtClean="0"/>
              <a:t>اشخاص</a:t>
            </a:r>
            <a:r>
              <a:rPr lang="ar-IQ" dirty="0" smtClean="0"/>
              <a:t> القانون الدولي العام وليس دولة ، وجدت بتنازل ايطاليا عن جزء من </a:t>
            </a:r>
            <a:r>
              <a:rPr lang="ar-IQ" dirty="0" err="1" smtClean="0"/>
              <a:t>اقليمها</a:t>
            </a:r>
            <a:r>
              <a:rPr lang="ar-IQ" dirty="0" smtClean="0"/>
              <a:t> للكنيسة الكاثوليكية واعترفت لها بالشخصية القانونية .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كان البابا حتى عام 1870 يجمع بين السلطتين الزمنية والروحية ، فبموجب السلطة الروحية كان رئيسا للكنسية الكاثوليكية وبموجب السلطة الزمنية رئيسا لدولة لها شعب </a:t>
            </a:r>
            <a:r>
              <a:rPr lang="ar-IQ" dirty="0" err="1" smtClean="0"/>
              <a:t>واقليم</a:t>
            </a:r>
            <a:r>
              <a:rPr lang="ar-IQ" dirty="0" smtClean="0"/>
              <a:t> وسيادة ، ويصدق عليها وصف الشخصية القانونية ، وبموجب هذه السلطة له حق التمثيل الدبلوماسي السلبي والايجابي ، وعقد المعاهدات التحالفات كما كان له جيش خاص </a:t>
            </a:r>
            <a:r>
              <a:rPr lang="ar-IQ" dirty="0" err="1" smtClean="0"/>
              <a:t>به</a:t>
            </a:r>
            <a:r>
              <a:rPr lang="ar-IQ" dirty="0" smtClean="0"/>
              <a:t> .</a:t>
            </a:r>
          </a:p>
          <a:p>
            <a:pPr algn="just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وكثيرا ما كان يستخدم نفوذه الديني لدعم نفوذه السياسي ويستخدم نفوذه السياسي لنشر نفوذه الديني .</a:t>
            </a:r>
          </a:p>
          <a:p>
            <a:pPr algn="just">
              <a:buNone/>
            </a:pPr>
            <a:r>
              <a:rPr lang="ar-IQ" dirty="0" smtClean="0"/>
              <a:t> واستمر البابا على هذا الوضع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قامت الجيوش الايطالية بغزو </a:t>
            </a:r>
            <a:r>
              <a:rPr lang="ar-IQ" dirty="0" err="1" smtClean="0"/>
              <a:t>اقليم</a:t>
            </a:r>
            <a:r>
              <a:rPr lang="ar-IQ" dirty="0" smtClean="0"/>
              <a:t> الدولة البابوية واحتلال روما عاصمتها ، وبذلك زالت الدولة البابوية من الوجود ، وزال استنادا </a:t>
            </a:r>
            <a:r>
              <a:rPr lang="ar-IQ" dirty="0" err="1" smtClean="0"/>
              <a:t>الى</a:t>
            </a:r>
            <a:r>
              <a:rPr lang="ar-IQ" dirty="0" smtClean="0"/>
              <a:t> ذلك الشخصية القانونية لها ، لكن البابا بقي يتمتع باختصاصه في التمثيل الدبلوماسي وعقد المعاهدات التي تتصل بالشؤون الدينية فقط .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فقد </a:t>
            </a:r>
            <a:r>
              <a:rPr lang="ar-IQ" dirty="0" err="1" smtClean="0"/>
              <a:t>ابقت</a:t>
            </a:r>
            <a:r>
              <a:rPr lang="ar-IQ" dirty="0" smtClean="0"/>
              <a:t> له ايطاليا سلطته الدينية فقط </a:t>
            </a:r>
            <a:r>
              <a:rPr lang="ar-IQ" dirty="0" err="1" smtClean="0"/>
              <a:t>كرئيسا</a:t>
            </a:r>
            <a:r>
              <a:rPr lang="ar-IQ" dirty="0" smtClean="0"/>
              <a:t> للكنسية الكاثوليكية ونزعت منه سلطته الزمنية كرئيس للدولة ، وتم تحديد وضع البابا بموجب قانون </a:t>
            </a:r>
            <a:r>
              <a:rPr lang="ar-IQ" dirty="0" err="1" smtClean="0"/>
              <a:t>اصدرته</a:t>
            </a:r>
            <a:r>
              <a:rPr lang="ar-IQ" dirty="0" smtClean="0"/>
              <a:t> ايطاليا من جانب واحد وهو قانون الضمانات وهو قانون داخلي </a:t>
            </a:r>
            <a:r>
              <a:rPr lang="ar-IQ" dirty="0" err="1" smtClean="0"/>
              <a:t>اصدرته</a:t>
            </a:r>
            <a:r>
              <a:rPr lang="ar-IQ" dirty="0" smtClean="0"/>
              <a:t> ايطاليا حددت بموجبه علاقة البابا </a:t>
            </a:r>
            <a:r>
              <a:rPr lang="ar-IQ" dirty="0" err="1" smtClean="0"/>
              <a:t>بأيطاليا</a:t>
            </a:r>
            <a:r>
              <a:rPr lang="ar-IQ" dirty="0" smtClean="0"/>
              <a:t> والبابا بالدول </a:t>
            </a:r>
            <a:r>
              <a:rPr lang="ar-IQ" dirty="0" err="1" smtClean="0"/>
              <a:t>الاجنبية</a:t>
            </a:r>
            <a:r>
              <a:rPr lang="ar-IQ" dirty="0" smtClean="0"/>
              <a:t> . ويمكن </a:t>
            </a:r>
            <a:r>
              <a:rPr lang="ar-IQ" dirty="0" err="1" smtClean="0"/>
              <a:t>ايجاز</a:t>
            </a:r>
            <a:r>
              <a:rPr lang="ar-IQ" dirty="0" smtClean="0"/>
              <a:t> هذه العلاقة في النقاط الآتية :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IQ" dirty="0" smtClean="0"/>
              <a:t> </a:t>
            </a:r>
            <a:r>
              <a:rPr lang="ar-IQ" dirty="0" err="1" smtClean="0"/>
              <a:t>اولا</a:t>
            </a:r>
            <a:r>
              <a:rPr lang="ar-IQ" dirty="0" smtClean="0"/>
              <a:t> : يعتبر البابا شخصا مقدسا وذاته مصونة لا تمس ، </a:t>
            </a:r>
            <a:r>
              <a:rPr lang="ar-IQ" dirty="0" err="1" smtClean="0"/>
              <a:t>واي</a:t>
            </a:r>
            <a:r>
              <a:rPr lang="ar-IQ" dirty="0" smtClean="0"/>
              <a:t> اعتداء عليه يعتبر اعتداء يقع على الملك </a:t>
            </a:r>
            <a:r>
              <a:rPr lang="ar-IQ" dirty="0" err="1" smtClean="0"/>
              <a:t>او</a:t>
            </a:r>
            <a:r>
              <a:rPr lang="ar-IQ" dirty="0" smtClean="0"/>
              <a:t> يوجه ضده .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ثانيا : يتمتع البابا في جميع </a:t>
            </a:r>
            <a:r>
              <a:rPr lang="ar-IQ" dirty="0" err="1" smtClean="0"/>
              <a:t>انحاء</a:t>
            </a:r>
            <a:r>
              <a:rPr lang="ar-IQ" dirty="0" smtClean="0"/>
              <a:t> المملكة الايطالية بالمراسيم الملكية </a:t>
            </a:r>
            <a:r>
              <a:rPr lang="ar-IQ" dirty="0" err="1" smtClean="0"/>
              <a:t>وبحثق</a:t>
            </a:r>
            <a:r>
              <a:rPr lang="ar-IQ" dirty="0" smtClean="0"/>
              <a:t> الصدارة المعترف له </a:t>
            </a:r>
            <a:r>
              <a:rPr lang="ar-IQ" dirty="0" err="1" smtClean="0"/>
              <a:t>به</a:t>
            </a:r>
            <a:r>
              <a:rPr lang="ar-IQ" dirty="0" smtClean="0"/>
              <a:t> رسميا من رؤساء الدول الكاثوليكية .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ثالثا : تتمتع </a:t>
            </a:r>
            <a:r>
              <a:rPr lang="ar-IQ" dirty="0" err="1" smtClean="0"/>
              <a:t>الامكنة</a:t>
            </a:r>
            <a:r>
              <a:rPr lang="ar-IQ" dirty="0" smtClean="0"/>
              <a:t> التي يقيم فيها البابا بالحصانة هو ومبعوثوه وبجميع الامتيازات المنصوص عليها في القانون الدبلوماسي.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رابعا : يحق للبابا </a:t>
            </a:r>
            <a:r>
              <a:rPr lang="ar-IQ" dirty="0" err="1" smtClean="0"/>
              <a:t>ان</a:t>
            </a:r>
            <a:r>
              <a:rPr lang="ar-IQ" dirty="0" smtClean="0"/>
              <a:t> يتبادل الممثلين الدبلوماسيين مع الدول </a:t>
            </a:r>
            <a:r>
              <a:rPr lang="ar-IQ" dirty="0" err="1" smtClean="0"/>
              <a:t>الاخرى</a:t>
            </a:r>
            <a:r>
              <a:rPr lang="ar-IQ" dirty="0" smtClean="0"/>
              <a:t> وان يستقبل المبعوثين من الدول </a:t>
            </a:r>
            <a:r>
              <a:rPr lang="ar-IQ" dirty="0" err="1" smtClean="0"/>
              <a:t>الاخرى</a:t>
            </a:r>
            <a:r>
              <a:rPr lang="ar-IQ" dirty="0" smtClean="0"/>
              <a:t> ويتمتعون بالامتيازات والحصانات المقررة بموجب القانون الدبلوماسي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خامسا : تمنحه ايطاليا ريعا سنويا وتعترف بان يكون له </a:t>
            </a:r>
            <a:r>
              <a:rPr lang="ar-IQ" dirty="0" err="1" smtClean="0"/>
              <a:t>ادارة</a:t>
            </a:r>
            <a:r>
              <a:rPr lang="ar-IQ" dirty="0" smtClean="0"/>
              <a:t> خاصة وموظفون تابعون له ، </a:t>
            </a:r>
            <a:r>
              <a:rPr lang="ar-IQ" dirty="0" err="1" smtClean="0"/>
              <a:t>ولايجوز</a:t>
            </a:r>
            <a:r>
              <a:rPr lang="ar-IQ" dirty="0" smtClean="0"/>
              <a:t> للسلطات الايطالية التدخل في شؤونهم .</a:t>
            </a:r>
          </a:p>
          <a:p>
            <a:pPr algn="just">
              <a:buNone/>
            </a:pP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البابا رفض هذا القانون ، حيث اعتبر نفسه </a:t>
            </a:r>
            <a:r>
              <a:rPr lang="ar-IQ" dirty="0" err="1" smtClean="0"/>
              <a:t>اسير</a:t>
            </a:r>
            <a:r>
              <a:rPr lang="ar-IQ" dirty="0" smtClean="0"/>
              <a:t> في روما 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موقف الدول من البابا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انقسمت الدول في معاملة البابا </a:t>
            </a:r>
            <a:r>
              <a:rPr lang="ar-IQ" dirty="0" err="1" smtClean="0"/>
              <a:t>الى</a:t>
            </a:r>
            <a:r>
              <a:rPr lang="ar-IQ" dirty="0" smtClean="0"/>
              <a:t> قسمين :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القسم </a:t>
            </a:r>
            <a:r>
              <a:rPr lang="ar-IQ" dirty="0" err="1" smtClean="0"/>
              <a:t>الاول</a:t>
            </a:r>
            <a:r>
              <a:rPr lang="ar-IQ" dirty="0" smtClean="0"/>
              <a:t> : تضم غالبية الدول ، واعتبرته من </a:t>
            </a:r>
            <a:r>
              <a:rPr lang="ar-IQ" dirty="0" err="1" smtClean="0"/>
              <a:t>اشخاص</a:t>
            </a:r>
            <a:r>
              <a:rPr lang="ar-IQ" dirty="0" smtClean="0"/>
              <a:t> القانون الدولي العام وله بموجب هذه الصفة حق تبادل التمثيل الدبلوماسي السلبي والايجابي ، وعقد المعاهدات الدينية ، وعدم تحمل ايطاليا تبعة المسؤولية الدولية عن التصرفات الصادرة عنه .... الخ .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القسم الثاني : فلم تعترف </a:t>
            </a:r>
            <a:r>
              <a:rPr lang="ar-IQ" dirty="0" err="1" smtClean="0"/>
              <a:t>به</a:t>
            </a:r>
            <a:r>
              <a:rPr lang="ar-IQ" dirty="0" smtClean="0"/>
              <a:t> ، ولم تقم معه العلاقات ومن هذه الدول فرنسا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دولة مدينة الفاتيكان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 ساد الجفاء بين البابا وايطاليا واستمر الوضع كذلك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جاء </a:t>
            </a:r>
            <a:r>
              <a:rPr lang="ar-IQ" dirty="0" err="1" smtClean="0"/>
              <a:t>الى</a:t>
            </a:r>
            <a:r>
              <a:rPr lang="ar-IQ" dirty="0" smtClean="0"/>
              <a:t> الحكم </a:t>
            </a:r>
            <a:r>
              <a:rPr lang="ar-IQ" dirty="0" err="1" smtClean="0"/>
              <a:t>موسوليني</a:t>
            </a:r>
            <a:r>
              <a:rPr lang="ar-IQ" dirty="0" smtClean="0"/>
              <a:t> الذي حاول </a:t>
            </a:r>
            <a:r>
              <a:rPr lang="ar-IQ" dirty="0" err="1" smtClean="0"/>
              <a:t>انهاء</a:t>
            </a:r>
            <a:r>
              <a:rPr lang="ar-IQ" dirty="0" smtClean="0"/>
              <a:t> العلاقات غير الودية بينهما وبالفعل فقد استطاع فتح المفاوضات بينهما والتي انتهت بعقد عدد من المعاهدات سميت بمعاهدة </a:t>
            </a:r>
            <a:r>
              <a:rPr lang="ar-IQ" dirty="0" err="1" smtClean="0"/>
              <a:t>لاتران</a:t>
            </a:r>
            <a:r>
              <a:rPr lang="ar-IQ" dirty="0" smtClean="0"/>
              <a:t> التي تتضمن ثلاث اتفاقيات </a:t>
            </a:r>
            <a:r>
              <a:rPr lang="ar-IQ" dirty="0" err="1" smtClean="0"/>
              <a:t>الاولى</a:t>
            </a:r>
            <a:r>
              <a:rPr lang="ar-IQ" dirty="0" smtClean="0"/>
              <a:t> تتعلق بالشؤون المالية والثانية تتعلق بالشؤون الدينية والثالثة تتعلق بتحديد علاقة البابا بايطاليا والبابا بالدول </a:t>
            </a:r>
            <a:r>
              <a:rPr lang="ar-IQ" dirty="0" err="1" smtClean="0"/>
              <a:t>الاخرى</a:t>
            </a:r>
            <a:r>
              <a:rPr lang="ar-IQ" dirty="0" smtClean="0"/>
              <a:t> ، وهذه المعاهدات لازالت نافذة لحد </a:t>
            </a:r>
            <a:r>
              <a:rPr lang="ar-IQ" dirty="0" err="1" smtClean="0"/>
              <a:t>الان</a:t>
            </a:r>
            <a:r>
              <a:rPr lang="ar-IQ" dirty="0" smtClean="0"/>
              <a:t> ودعمت بالمادة 7 من دستور ايطاليا لعام 1947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 تتضمن معاهدة </a:t>
            </a:r>
            <a:r>
              <a:rPr lang="ar-IQ" dirty="0" err="1" smtClean="0"/>
              <a:t>لاتران</a:t>
            </a:r>
            <a:r>
              <a:rPr lang="ar-IQ" dirty="0" smtClean="0"/>
              <a:t> 27 مادة نصت المادة الرابعة منها على </a:t>
            </a:r>
            <a:r>
              <a:rPr lang="ar-IQ" dirty="0" err="1" smtClean="0"/>
              <a:t>انشاء</a:t>
            </a:r>
            <a:r>
              <a:rPr lang="ar-IQ" dirty="0" smtClean="0"/>
              <a:t> دولة مدينة الفاتيكان </a:t>
            </a:r>
            <a:r>
              <a:rPr lang="ar-IQ" dirty="0" err="1" smtClean="0"/>
              <a:t>واخضاعها</a:t>
            </a:r>
            <a:r>
              <a:rPr lang="ar-IQ" dirty="0" smtClean="0"/>
              <a:t> لسلطة الكرسي البابوي وحده دون </a:t>
            </a:r>
            <a:r>
              <a:rPr lang="ar-IQ" dirty="0" err="1" smtClean="0"/>
              <a:t>ان</a:t>
            </a:r>
            <a:r>
              <a:rPr lang="ar-IQ" dirty="0" smtClean="0"/>
              <a:t> يكون لايطاليا </a:t>
            </a:r>
            <a:r>
              <a:rPr lang="ar-IQ" dirty="0" err="1" smtClean="0"/>
              <a:t>اي</a:t>
            </a:r>
            <a:r>
              <a:rPr lang="ar-IQ" dirty="0" smtClean="0"/>
              <a:t> حق في التدخل بشؤونها . </a:t>
            </a:r>
            <a:r>
              <a:rPr lang="ar-IQ" dirty="0" err="1" smtClean="0"/>
              <a:t>اما</a:t>
            </a:r>
            <a:r>
              <a:rPr lang="ar-IQ" dirty="0" smtClean="0"/>
              <a:t> المواد </a:t>
            </a:r>
            <a:r>
              <a:rPr lang="ar-IQ" dirty="0" err="1" smtClean="0"/>
              <a:t>الاخرى</a:t>
            </a:r>
            <a:r>
              <a:rPr lang="ar-IQ" dirty="0" smtClean="0"/>
              <a:t> فقد حددت العلاقة بين البابا وايطاليا من جهة والدول </a:t>
            </a:r>
            <a:r>
              <a:rPr lang="ar-IQ" dirty="0" err="1" smtClean="0"/>
              <a:t>الاجنبية</a:t>
            </a:r>
            <a:r>
              <a:rPr lang="ar-IQ" dirty="0" smtClean="0"/>
              <a:t> من جهة </a:t>
            </a:r>
            <a:r>
              <a:rPr lang="ar-IQ" dirty="0" err="1" smtClean="0"/>
              <a:t>اخرى</a:t>
            </a:r>
            <a:r>
              <a:rPr lang="ar-IQ" dirty="0" smtClean="0"/>
              <a:t> .فقد اعترفت للكرسي البابوي بالسيادة في مجال العلاقات الدولية واعترفت بملكيته لمدينة الفاتيكان وسيادته عليها .واعترفت لشخص البابا وممثليه </a:t>
            </a:r>
            <a:r>
              <a:rPr lang="ar-IQ" dirty="0" err="1" smtClean="0"/>
              <a:t>واراضيه</a:t>
            </a:r>
            <a:r>
              <a:rPr lang="ar-IQ" dirty="0" smtClean="0"/>
              <a:t> </a:t>
            </a:r>
            <a:r>
              <a:rPr lang="ar-IQ" dirty="0" err="1" smtClean="0"/>
              <a:t>بالحصانه</a:t>
            </a:r>
            <a:r>
              <a:rPr lang="ar-IQ" dirty="0" smtClean="0"/>
              <a:t> وتقرر لهم </a:t>
            </a:r>
            <a:r>
              <a:rPr lang="ar-IQ" dirty="0" err="1" smtClean="0"/>
              <a:t>اعفاءات</a:t>
            </a:r>
            <a:r>
              <a:rPr lang="ar-IQ" dirty="0" smtClean="0"/>
              <a:t> خاصة . </a:t>
            </a:r>
            <a:r>
              <a:rPr lang="ar-IQ" dirty="0" err="1" smtClean="0"/>
              <a:t>واشارت</a:t>
            </a:r>
            <a:r>
              <a:rPr lang="ar-IQ" dirty="0" smtClean="0"/>
              <a:t> المعاهدة على </a:t>
            </a:r>
            <a:r>
              <a:rPr lang="ar-IQ" dirty="0" err="1" smtClean="0"/>
              <a:t>ان</a:t>
            </a:r>
            <a:r>
              <a:rPr lang="ar-IQ" dirty="0" smtClean="0"/>
              <a:t> تتولى الحكومة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عرض على الشاشة (3:4)‏</PresentationFormat>
  <Paragraphs>25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الكرسي البابوي ودولة مدينة الفاتيكان  </vt:lpstr>
      <vt:lpstr>الشريحة 2</vt:lpstr>
      <vt:lpstr>الشريحة 3</vt:lpstr>
      <vt:lpstr>الشريحة 4</vt:lpstr>
      <vt:lpstr>الشريحة 5</vt:lpstr>
      <vt:lpstr>الشريحة 6</vt:lpstr>
      <vt:lpstr>موقف الدول من البابا</vt:lpstr>
      <vt:lpstr>دولة مدينة الفاتيكان  </vt:lpstr>
      <vt:lpstr>الشريحة 9</vt:lpstr>
      <vt:lpstr>الشريحة 10</vt:lpstr>
      <vt:lpstr>الشريحة 11</vt:lpstr>
      <vt:lpstr>الوضع القانوني للفاتيكان 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الكرسي البابوي ودولة مدينة الفاتيكان  </dc:title>
  <dc:creator>DELL</dc:creator>
  <cp:lastModifiedBy>DELL</cp:lastModifiedBy>
  <cp:revision>1</cp:revision>
  <dcterms:created xsi:type="dcterms:W3CDTF">2019-04-09T15:15:23Z</dcterms:created>
  <dcterms:modified xsi:type="dcterms:W3CDTF">2019-04-09T14:51:13Z</dcterms:modified>
</cp:coreProperties>
</file>