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6A455C-411A-4577-8897-121C03BC7A3E}" type="datetimeFigureOut">
              <a:rPr lang="ar-IQ" smtClean="0"/>
              <a:t>18/02/1444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2C39E5-1B13-4454-9EAF-8EE47A9EC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960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Administrator\Desktop\ex.xl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Administrator\Desktop\ex.x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Documents%20and%20Settings\Administrator\Desktop\ex.xls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5003800" y="333375"/>
            <a:ext cx="3744913" cy="503238"/>
          </a:xfrm>
          <a:prstGeom prst="wedgeEllipseCallout">
            <a:avLst>
              <a:gd name="adj1" fmla="val -21301"/>
              <a:gd name="adj2" fmla="val 74606"/>
            </a:avLst>
          </a:prstGeom>
          <a:gradFill rotWithShape="1">
            <a:gsLst>
              <a:gs pos="0">
                <a:srgbClr val="89D19C"/>
              </a:gs>
              <a:gs pos="100000">
                <a:srgbClr val="FF99FF"/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89D19C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r>
              <a:rPr lang="ar-SA" sz="2400" b="1"/>
              <a:t>برنامج اكسل  </a:t>
            </a:r>
            <a:r>
              <a:rPr lang="en-US" sz="2400" b="1"/>
              <a:t>Excel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124075" y="2492375"/>
            <a:ext cx="6038850" cy="900113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89D19C">
                  <a:gamma/>
                  <a:shade val="46275"/>
                  <a:invGamma/>
                </a:srgbClr>
              </a:gs>
              <a:gs pos="50000">
                <a:srgbClr val="89D19C"/>
              </a:gs>
              <a:gs pos="100000">
                <a:srgbClr val="89D19C">
                  <a:gamma/>
                  <a:shade val="46275"/>
                  <a:invGamma/>
                </a:srgbClr>
              </a:gs>
            </a:gsLst>
            <a:lin ang="18900000" scaled="1"/>
          </a:gradFill>
          <a:ln w="28575" algn="ctr">
            <a:solidFill>
              <a:srgbClr val="FF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ar-SA" sz="2400"/>
              <a:t>عبارة عن العلامات الموجودة اسفل ورقة العمل حيث ينقسم كل مصنف الى عدة اوراق عمل 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5087938" y="1606550"/>
            <a:ext cx="3206750" cy="407988"/>
          </a:xfrm>
          <a:prstGeom prst="flowChartAlternateProcess">
            <a:avLst/>
          </a:prstGeom>
          <a:gradFill rotWithShape="1">
            <a:gsLst>
              <a:gs pos="0">
                <a:srgbClr val="89D19C">
                  <a:gamma/>
                  <a:shade val="46275"/>
                  <a:invGamma/>
                </a:srgbClr>
              </a:gs>
              <a:gs pos="50000">
                <a:srgbClr val="89D19C"/>
              </a:gs>
              <a:gs pos="100000">
                <a:srgbClr val="89D19C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>
            <a:prstShdw prst="shdw17" dist="77251" dir="21032261">
              <a:schemeClr val="accent2"/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FF99FF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ar-SA" sz="2400" b="1"/>
              <a:t>علامات تبويب ورقة العمل</a:t>
            </a:r>
            <a:endParaRPr lang="en-US" sz="2000" b="1">
              <a:solidFill>
                <a:srgbClr val="FF0000"/>
              </a:solidFill>
            </a:endParaRPr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05263"/>
            <a:ext cx="4319587" cy="2039937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5" name="Picture 1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5171412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88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003800" y="333375"/>
            <a:ext cx="3744913" cy="503238"/>
          </a:xfrm>
          <a:prstGeom prst="wedgeEllipseCallout">
            <a:avLst>
              <a:gd name="adj1" fmla="val -21301"/>
              <a:gd name="adj2" fmla="val 74606"/>
            </a:avLst>
          </a:prstGeom>
          <a:gradFill rotWithShape="1">
            <a:gsLst>
              <a:gs pos="0">
                <a:srgbClr val="89D19C"/>
              </a:gs>
              <a:gs pos="100000">
                <a:srgbClr val="FF99FF"/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89D19C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r>
              <a:rPr lang="ar-SA" sz="2400" b="1"/>
              <a:t>برنامج اكسل  </a:t>
            </a:r>
            <a:r>
              <a:rPr lang="en-US" sz="2400" b="1"/>
              <a:t>Excel</a:t>
            </a:r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2124075" y="2205038"/>
            <a:ext cx="6118225" cy="132715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89D19C">
                  <a:gamma/>
                  <a:shade val="46275"/>
                  <a:invGamma/>
                </a:srgbClr>
              </a:gs>
              <a:gs pos="50000">
                <a:srgbClr val="89D19C"/>
              </a:gs>
              <a:gs pos="100000">
                <a:srgbClr val="89D19C">
                  <a:gamma/>
                  <a:shade val="46275"/>
                  <a:invGamma/>
                </a:srgbClr>
              </a:gs>
            </a:gsLst>
            <a:lin ang="18900000" scaled="1"/>
          </a:gradFill>
          <a:ln w="28575" algn="ctr">
            <a:solidFill>
              <a:srgbClr val="FF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>
              <a:lnSpc>
                <a:spcPct val="165000"/>
              </a:lnSpc>
            </a:pPr>
            <a:r>
              <a:rPr lang="ar-SA" altLang="zh-CN" b="1"/>
              <a:t>يمكن اضافة ورقة جديدة او حذف ورقة او اعادة تسمية ورقة .. و ذلك بالضغط على زر الفارة الأيمن على الورقة النشطة فتظهر القائمة التالية :</a:t>
            </a:r>
            <a:endParaRPr lang="en-US" b="1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219700" y="1196975"/>
            <a:ext cx="3206750" cy="407988"/>
          </a:xfrm>
          <a:prstGeom prst="flowChartAlternateProcess">
            <a:avLst/>
          </a:prstGeom>
          <a:gradFill rotWithShape="1">
            <a:gsLst>
              <a:gs pos="0">
                <a:srgbClr val="89D19C">
                  <a:gamma/>
                  <a:shade val="46275"/>
                  <a:invGamma/>
                </a:srgbClr>
              </a:gs>
              <a:gs pos="50000">
                <a:srgbClr val="89D19C"/>
              </a:gs>
              <a:gs pos="100000">
                <a:srgbClr val="89D19C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>
            <a:prstShdw prst="shdw17" dist="77251" dir="21032261">
              <a:schemeClr val="accent2"/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FF99FF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ar-SA" sz="2400" b="1"/>
              <a:t>علامات تبويب ورقة العمل</a:t>
            </a:r>
            <a:endParaRPr lang="en-US" sz="2000" b="1">
              <a:solidFill>
                <a:srgbClr val="FF0000"/>
              </a:solidFill>
            </a:endParaRPr>
          </a:p>
        </p:txBody>
      </p:sp>
      <p:pic>
        <p:nvPicPr>
          <p:cNvPr id="62498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860800"/>
            <a:ext cx="1604963" cy="2160588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500" name="Picture 36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61452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00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 animBg="1"/>
      <p:bldP spid="624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003800" y="549498"/>
            <a:ext cx="3744913" cy="503238"/>
          </a:xfrm>
          <a:prstGeom prst="wedgeEllipseCallout">
            <a:avLst>
              <a:gd name="adj1" fmla="val -21301"/>
              <a:gd name="adj2" fmla="val 74606"/>
            </a:avLst>
          </a:prstGeom>
          <a:gradFill rotWithShape="1">
            <a:gsLst>
              <a:gs pos="0">
                <a:srgbClr val="89D19C"/>
              </a:gs>
              <a:gs pos="100000">
                <a:srgbClr val="FF99FF"/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89D19C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r>
              <a:rPr lang="ar-SA" sz="2400" b="1" dirty="0"/>
              <a:t>برنامج اكسل  </a:t>
            </a:r>
            <a:r>
              <a:rPr lang="en-US" sz="2400" b="1" dirty="0"/>
              <a:t>Excel</a:t>
            </a:r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2124075" y="2420938"/>
            <a:ext cx="5940425" cy="509587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89D19C">
                  <a:gamma/>
                  <a:shade val="46275"/>
                  <a:invGamma/>
                </a:srgbClr>
              </a:gs>
              <a:gs pos="50000">
                <a:srgbClr val="89D19C"/>
              </a:gs>
              <a:gs pos="100000">
                <a:srgbClr val="89D19C">
                  <a:gamma/>
                  <a:shade val="46275"/>
                  <a:invGamma/>
                </a:srgbClr>
              </a:gs>
            </a:gsLst>
            <a:lin ang="18900000" scaled="1"/>
          </a:gradFill>
          <a:ln w="28575" algn="ctr">
            <a:solidFill>
              <a:srgbClr val="FF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ar-SA" sz="2400"/>
              <a:t>هذه خاصية موجودة ببرنامج </a:t>
            </a:r>
            <a:r>
              <a:rPr lang="en-US" sz="2400"/>
              <a:t>Excel </a:t>
            </a:r>
            <a:r>
              <a:rPr lang="ar-SA" sz="2400"/>
              <a:t>لتوفير الوقت 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087938" y="1606550"/>
            <a:ext cx="3206750" cy="407988"/>
          </a:xfrm>
          <a:prstGeom prst="flowChartAlternateProcess">
            <a:avLst/>
          </a:prstGeom>
          <a:gradFill rotWithShape="1">
            <a:gsLst>
              <a:gs pos="0">
                <a:srgbClr val="89D19C">
                  <a:gamma/>
                  <a:shade val="46275"/>
                  <a:invGamma/>
                </a:srgbClr>
              </a:gs>
              <a:gs pos="50000">
                <a:srgbClr val="89D19C"/>
              </a:gs>
              <a:gs pos="100000">
                <a:srgbClr val="89D19C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>
            <a:prstShdw prst="shdw17" dist="77251" dir="21032261">
              <a:schemeClr val="accent2"/>
            </a:prst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FF99FF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ar-SA" sz="2400" b="1"/>
              <a:t>اكمال سلسلة نصية او رقمية</a:t>
            </a:r>
            <a:endParaRPr lang="en-US" sz="2000" b="1">
              <a:solidFill>
                <a:srgbClr val="FF0000"/>
              </a:solidFill>
            </a:endParaRPr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1943894"/>
            <a:ext cx="1150938" cy="3767137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641" y="3129782"/>
            <a:ext cx="5791200" cy="542925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6" y="3124200"/>
            <a:ext cx="895350" cy="2781300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03" y="3923751"/>
            <a:ext cx="4486275" cy="361950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6" name="Picture 10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540" y="5581650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39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  <p:bldP spid="60419" grpId="0" animBg="1"/>
      <p:bldP spid="604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700808"/>
            <a:ext cx="7200800" cy="432048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ar-SA" dirty="0" smtClean="0"/>
              <a:t>لكتابة  الصيغة لابد أن</a:t>
            </a:r>
            <a:r>
              <a:rPr lang="en-US" dirty="0" smtClean="0"/>
              <a:t> </a:t>
            </a:r>
            <a:r>
              <a:rPr lang="ar-SA" dirty="0" smtClean="0"/>
              <a:t> تبدأ بإشارة المساواة متبوعة بعناوين الخلايا المراد عمل حسابات عليها و المعاملات الحسابية المرغوبة ثم زر الادخال </a:t>
            </a:r>
            <a:r>
              <a:rPr lang="en-US" dirty="0" smtClean="0"/>
              <a:t>Enter</a:t>
            </a:r>
            <a:r>
              <a:rPr lang="ar-SA" dirty="0" smtClean="0"/>
              <a:t> ليتم عرض النتيجة في الخلية النشطة .</a:t>
            </a:r>
          </a:p>
          <a:p>
            <a:pPr algn="just" rtl="1">
              <a:buFont typeface="Wingdings" pitchFamily="2" charset="2"/>
              <a:buChar char="q"/>
            </a:pPr>
            <a:endParaRPr lang="ar-SA" sz="900" dirty="0" smtClean="0"/>
          </a:p>
          <a:p>
            <a:pPr marL="0" indent="0" algn="just" rtl="1"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A1*B2+C3</a:t>
            </a:r>
            <a:r>
              <a:rPr lang="ar-SA" sz="3600" b="1" dirty="0" smtClean="0">
                <a:solidFill>
                  <a:schemeClr val="accent2"/>
                </a:solidFill>
              </a:rPr>
              <a:t>=  </a:t>
            </a:r>
          </a:p>
          <a:p>
            <a:pPr algn="just" rtl="1">
              <a:buFont typeface="Wingdings" pitchFamily="2" charset="2"/>
              <a:buChar char="q"/>
            </a:pPr>
            <a:endParaRPr lang="ar-SA" sz="900" b="1" dirty="0" smtClean="0">
              <a:solidFill>
                <a:schemeClr val="accent2"/>
              </a:solidFill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SA" dirty="0" smtClean="0"/>
              <a:t>الترتيب مهم في الصيغ الرياضية حيث أن عملية الضرب والقسمة تتم قبل الجمع والطرح .</a:t>
            </a:r>
          </a:p>
          <a:p>
            <a:pPr algn="just" rtl="1">
              <a:buFont typeface="Wingdings" pitchFamily="2" charset="2"/>
              <a:buChar char="q"/>
            </a:pPr>
            <a:r>
              <a:rPr lang="ar-SA" dirty="0" smtClean="0"/>
              <a:t>يمكن تعديل الصيغة بالنقر المزدوج على الخلية أو من شريط المعادلة .</a:t>
            </a:r>
          </a:p>
          <a:p>
            <a:pPr algn="just" rtl="1">
              <a:buNone/>
            </a:pPr>
            <a:endParaRPr lang="ar-SA" dirty="0" smtClean="0"/>
          </a:p>
          <a:p>
            <a:pPr algn="just" rtl="1"/>
            <a:endParaRPr lang="ar-SA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55776" y="692696"/>
            <a:ext cx="4053041" cy="81121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ar-SA" b="1" dirty="0">
                <a:solidFill>
                  <a:schemeClr val="bg1"/>
                </a:solidFill>
              </a:rPr>
              <a:t>الصيغ الرياضية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55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780390"/>
              </p:ext>
            </p:extLst>
          </p:nvPr>
        </p:nvGraphicFramePr>
        <p:xfrm>
          <a:off x="1187623" y="2060850"/>
          <a:ext cx="6912768" cy="3816421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520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العامل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المعنى 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مثال</a:t>
                      </a:r>
                      <a:endParaRPr lang="ar-SA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%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النسبة المئوية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5%</a:t>
                      </a:r>
                      <a:endParaRPr lang="ar-SA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+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عملية الجمع 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5+10</a:t>
                      </a:r>
                      <a:endParaRPr lang="en-US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-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عملية</a:t>
                      </a:r>
                      <a:r>
                        <a:rPr lang="ar-SA" sz="2400" baseline="0" dirty="0" smtClean="0"/>
                        <a:t> الطرح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– 10</a:t>
                      </a:r>
                      <a:endParaRPr lang="en-US" sz="24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*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عملية الضرب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3 *</a:t>
                      </a:r>
                      <a:r>
                        <a:rPr lang="en-US" sz="2400" baseline="0" dirty="0" smtClean="0"/>
                        <a:t> 5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/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عملية القسمة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10 /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^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الأس (القوة)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3 ^ 2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651410" y="764704"/>
            <a:ext cx="4053041" cy="81121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ar-SA" b="1" dirty="0">
                <a:solidFill>
                  <a:schemeClr val="bg1"/>
                </a:solidFill>
              </a:rPr>
              <a:t>العوامل الحسابية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836712"/>
            <a:ext cx="4053041" cy="811217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الصيغ الجاهزة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2119257"/>
            <a:ext cx="6984776" cy="3603812"/>
          </a:xfrm>
        </p:spPr>
        <p:txBody>
          <a:bodyPr/>
          <a:lstStyle/>
          <a:p>
            <a:pPr algn="r" rtl="1" eaLnBrk="1" hangingPunct="1"/>
            <a:r>
              <a:rPr lang="ar-SA" altLang="ar-SA" sz="2800" dirty="0" smtClean="0"/>
              <a:t>هي عبارة عن صيغ رياضية معرفه مسبقأ من قبل برنامج </a:t>
            </a:r>
            <a:r>
              <a:rPr lang="en-US" altLang="ar-SA" sz="2800" dirty="0" smtClean="0"/>
              <a:t>Excel</a:t>
            </a:r>
            <a:r>
              <a:rPr lang="ar-SA" altLang="ar-SA" sz="2800" dirty="0" smtClean="0"/>
              <a:t> .</a:t>
            </a:r>
          </a:p>
          <a:p>
            <a:pPr algn="r" rtl="1" eaLnBrk="1" hangingPunct="1">
              <a:buFontTx/>
              <a:buNone/>
            </a:pPr>
            <a:r>
              <a:rPr lang="ar-SA" altLang="ar-SA" sz="2800" dirty="0" smtClean="0"/>
              <a:t>صيغة يكتبها المستخدم       :    </a:t>
            </a:r>
            <a:r>
              <a:rPr lang="en-US" altLang="ar-SA" sz="2800" dirty="0" smtClean="0"/>
              <a:t>= A1+A2+A3</a:t>
            </a:r>
          </a:p>
          <a:p>
            <a:pPr algn="r" rtl="1" eaLnBrk="1" hangingPunct="1">
              <a:buFontTx/>
              <a:buNone/>
            </a:pPr>
            <a:r>
              <a:rPr lang="ar-SA" altLang="ar-SA" sz="2800" dirty="0" smtClean="0"/>
              <a:t>صيغة موجودة في البرنامج  :     </a:t>
            </a:r>
            <a:r>
              <a:rPr lang="en-US" altLang="ar-SA" sz="2800" dirty="0" smtClean="0"/>
              <a:t>SUM(A1:A3)</a:t>
            </a:r>
          </a:p>
          <a:p>
            <a:pPr algn="r" rtl="1" eaLnBrk="1" hangingPunct="1">
              <a:buFontTx/>
              <a:buNone/>
            </a:pPr>
            <a:endParaRPr lang="en-US" altLang="ar-SA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2026568" y="1052736"/>
            <a:ext cx="4968551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ar-SA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مكتبة الدالات </a:t>
            </a: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/>
          <a:srcRect l="57383" b="80515"/>
          <a:stretch/>
        </p:blipFill>
        <p:spPr>
          <a:xfrm>
            <a:off x="1246814" y="2348880"/>
            <a:ext cx="6528058" cy="223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1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199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الصيغ الجاهزة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shaymaa</dc:creator>
  <cp:lastModifiedBy>shaymaa</cp:lastModifiedBy>
  <cp:revision>2</cp:revision>
  <dcterms:created xsi:type="dcterms:W3CDTF">2006-08-16T00:00:00Z</dcterms:created>
  <dcterms:modified xsi:type="dcterms:W3CDTF">2022-09-14T17:32:14Z</dcterms:modified>
</cp:coreProperties>
</file>