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530573-470D-4714-AD62-1F9512315348}" type="datetimeFigureOut">
              <a:rPr lang="ar-IQ" smtClean="0"/>
              <a:t>18/02/1444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A92E3B-4825-44CE-B0FC-FDC0C202B6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479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917567"/>
              </p:ext>
            </p:extLst>
          </p:nvPr>
        </p:nvGraphicFramePr>
        <p:xfrm>
          <a:off x="2483768" y="2420888"/>
          <a:ext cx="5112568" cy="3384377"/>
        </p:xfrm>
        <a:graphic>
          <a:graphicData uri="http://schemas.openxmlformats.org/drawingml/2006/table">
            <a:tbl>
              <a:tblPr rtl="1" firstRow="1" bandRow="1">
                <a:tableStyleId>{17292A2E-F333-43FB-9621-5CBBE7FDCDCB}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8160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الصيغة</a:t>
                      </a:r>
                      <a:r>
                        <a:rPr lang="ar-SA" sz="2400" baseline="0" dirty="0" smtClean="0"/>
                        <a:t> العامة للدالة</a:t>
                      </a:r>
                      <a:endParaRPr lang="ar-SA" sz="2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الغرض</a:t>
                      </a:r>
                      <a:r>
                        <a:rPr lang="ar-SA" sz="2400" baseline="0" dirty="0" smtClean="0"/>
                        <a:t> منها</a:t>
                      </a:r>
                      <a:endParaRPr lang="ar-SA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85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=Date()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aseline="0" dirty="0" smtClean="0"/>
                        <a:t>إدخال تاريخ</a:t>
                      </a:r>
                      <a:endParaRPr lang="en-US" sz="20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596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=Today()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إرجاع تاريخ اليوم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596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=Now()</a:t>
                      </a:r>
                      <a:endParaRPr lang="ar-SA" sz="2400" dirty="0" smtClean="0"/>
                    </a:p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إرجاع تاريخ اليوم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aseline="0" dirty="0" smtClean="0"/>
                        <a:t>و الوقت الحالي</a:t>
                      </a:r>
                      <a:endParaRPr lang="en-US" sz="24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2555776" y="980728"/>
            <a:ext cx="4968551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أمثلة لدوال التاريخ والوقت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34" y="1124744"/>
            <a:ext cx="97158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52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975788"/>
              </p:ext>
            </p:extLst>
          </p:nvPr>
        </p:nvGraphicFramePr>
        <p:xfrm>
          <a:off x="2480599" y="2276872"/>
          <a:ext cx="5256584" cy="3884061"/>
        </p:xfrm>
        <a:graphic>
          <a:graphicData uri="http://schemas.openxmlformats.org/drawingml/2006/table">
            <a:tbl>
              <a:tblPr rtl="1" firstRow="1" bandRow="1">
                <a:tableStyleId>{17292A2E-F333-43FB-9621-5CBBE7FDCDCB}</a:tableStyleId>
              </a:tblPr>
              <a:tblGrid>
                <a:gridCol w="26282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8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الصيغة</a:t>
                      </a:r>
                      <a:r>
                        <a:rPr lang="ar-SA" sz="2400" baseline="0" dirty="0" smtClean="0"/>
                        <a:t> العامة للدالة</a:t>
                      </a:r>
                      <a:endParaRPr lang="ar-SA" sz="2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الغرض</a:t>
                      </a:r>
                      <a:r>
                        <a:rPr lang="ar-SA" sz="2400" baseline="0" dirty="0" smtClean="0"/>
                        <a:t> منها</a:t>
                      </a:r>
                      <a:endParaRPr lang="ar-SA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763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=LEN(D4)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aseline="0" dirty="0" smtClean="0"/>
                        <a:t>تحسب عدد الأحرف في الخلية</a:t>
                      </a:r>
                      <a:endParaRPr lang="en-US" sz="20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981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=TRIM(A4)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aseline="0" dirty="0" smtClean="0"/>
                        <a:t>تقلل الفراغات لخانة واحدة</a:t>
                      </a:r>
                      <a:endParaRPr lang="en-US" sz="20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9811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=UPPER(F6)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تحول</a:t>
                      </a:r>
                      <a:r>
                        <a:rPr lang="ar-SA" sz="2400" baseline="0" dirty="0" smtClean="0"/>
                        <a:t> من صغير لكبير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606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=LOWER(F7)</a:t>
                      </a:r>
                      <a:endParaRPr lang="ar-SA" sz="2400" dirty="0" smtClean="0"/>
                    </a:p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aseline="0" dirty="0" smtClean="0"/>
                        <a:t>تحول من كبير لصغير</a:t>
                      </a:r>
                      <a:endParaRPr lang="en-US" sz="24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2915816" y="873783"/>
            <a:ext cx="4386150" cy="10168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أمثلة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لدوال نصية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70505"/>
            <a:ext cx="86409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574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835309"/>
              </p:ext>
            </p:extLst>
          </p:nvPr>
        </p:nvGraphicFramePr>
        <p:xfrm>
          <a:off x="2339752" y="2204864"/>
          <a:ext cx="5706634" cy="4091022"/>
        </p:xfrm>
        <a:graphic>
          <a:graphicData uri="http://schemas.openxmlformats.org/drawingml/2006/table">
            <a:tbl>
              <a:tblPr rtl="1" firstRow="1" bandRow="1">
                <a:tableStyleId>{17292A2E-F333-43FB-9621-5CBBE7FDCDCB}</a:tableStyleId>
              </a:tblPr>
              <a:tblGrid>
                <a:gridCol w="2504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2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534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</a:t>
                      </a:r>
                      <a:r>
                        <a:rPr lang="ar-SA" sz="2400" baseline="0" dirty="0" smtClean="0"/>
                        <a:t>لدالة</a:t>
                      </a:r>
                      <a:endParaRPr lang="ar-SA" sz="2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الغرض</a:t>
                      </a:r>
                      <a:r>
                        <a:rPr lang="ar-SA" sz="2400" baseline="0" dirty="0" smtClean="0"/>
                        <a:t> منها</a:t>
                      </a:r>
                      <a:endParaRPr lang="ar-SA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7898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Average(A1:A6)</a:t>
                      </a:r>
                      <a:r>
                        <a:rPr lang="ar-SA" sz="2400" dirty="0" smtClean="0"/>
                        <a:t>=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إيجاد</a:t>
                      </a:r>
                      <a:r>
                        <a:rPr lang="ar-SA" sz="2400" baseline="0" dirty="0" smtClean="0"/>
                        <a:t> الوسط الحسابي</a:t>
                      </a:r>
                      <a:endParaRPr lang="en-US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382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=Count(A1:A6)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aseline="0" dirty="0" smtClean="0"/>
                        <a:t>لحساب عدد الأرقام الموجودة</a:t>
                      </a:r>
                    </a:p>
                    <a:p>
                      <a:pPr algn="ctr" rtl="1"/>
                      <a:r>
                        <a:rPr lang="ar-SA" sz="2000" baseline="0" dirty="0" smtClean="0"/>
                        <a:t> في نطاق</a:t>
                      </a:r>
                      <a:endParaRPr lang="en-US" sz="20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69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=Max(A1:A6)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القيمة القصوى ضمن نطاق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Maximum </a:t>
                      </a:r>
                      <a:r>
                        <a:rPr lang="en-US" sz="2400" baseline="0" dirty="0" smtClean="0"/>
                        <a:t>Value</a:t>
                      </a:r>
                      <a:endParaRPr lang="ar-SA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69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=Min(A1:A6)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القيمة الدنيا ضمن نطاق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Minimum</a:t>
                      </a:r>
                      <a:r>
                        <a:rPr lang="en-US" sz="2400" baseline="0" dirty="0" smtClean="0"/>
                        <a:t> Value</a:t>
                      </a:r>
                      <a:endParaRPr lang="ar-SA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2537022" y="1052736"/>
            <a:ext cx="5040559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أمثلة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لدوال إحصائية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0"/>
          <a:stretch/>
        </p:blipFill>
        <p:spPr bwMode="auto">
          <a:xfrm>
            <a:off x="766119" y="1052736"/>
            <a:ext cx="1501625" cy="248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57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264057"/>
              </p:ext>
            </p:extLst>
          </p:nvPr>
        </p:nvGraphicFramePr>
        <p:xfrm>
          <a:off x="1907704" y="1698717"/>
          <a:ext cx="5688632" cy="4207337"/>
        </p:xfrm>
        <a:graphic>
          <a:graphicData uri="http://schemas.openxmlformats.org/drawingml/2006/table">
            <a:tbl>
              <a:tblPr rtl="1" firstRow="1" bandRow="1">
                <a:tableStyleId>{17292A2E-F333-43FB-9621-5CBBE7FDCDCB}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43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8160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الدالة</a:t>
                      </a:r>
                      <a:r>
                        <a:rPr lang="ar-SA" sz="2400" baseline="0" dirty="0" smtClean="0"/>
                        <a:t> </a:t>
                      </a:r>
                      <a:endParaRPr lang="ar-SA" sz="2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الغرض</a:t>
                      </a:r>
                      <a:r>
                        <a:rPr lang="ar-SA" sz="2400" baseline="0" dirty="0" smtClean="0"/>
                        <a:t> منها</a:t>
                      </a:r>
                      <a:endParaRPr lang="ar-SA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852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=SUM(A1:A6)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=SUM(A1,D2,B5 )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إيجاد</a:t>
                      </a:r>
                      <a:r>
                        <a:rPr lang="ar-SA" sz="2000" baseline="0" dirty="0" smtClean="0"/>
                        <a:t> مجموع نطاق</a:t>
                      </a:r>
                    </a:p>
                    <a:p>
                      <a:pPr algn="ctr" rtl="1"/>
                      <a:r>
                        <a:rPr lang="ar-SA" sz="2000" baseline="0" dirty="0" smtClean="0"/>
                        <a:t>إيجاد مجموع قيم متفرقة</a:t>
                      </a:r>
                      <a:endParaRPr lang="ar-SA" sz="20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085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=POWER(A1 ;2)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aseline="0" dirty="0" smtClean="0"/>
                        <a:t>دالة القوة أو الأس</a:t>
                      </a:r>
                      <a:endParaRPr lang="en-US" sz="20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596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=SQRT(A1)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إرجاع الجذر التربيعي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5962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=INT(A2)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aseline="0" dirty="0" smtClean="0"/>
                        <a:t>التقريب إلى اقرب عدد صحيح</a:t>
                      </a:r>
                      <a:endParaRPr lang="en-US" sz="24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عنوان 1"/>
          <p:cNvSpPr txBox="1">
            <a:spLocks/>
          </p:cNvSpPr>
          <p:nvPr/>
        </p:nvSpPr>
        <p:spPr>
          <a:xfrm>
            <a:off x="2267744" y="836712"/>
            <a:ext cx="5040559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أمثلة لدوال الرياضية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1090"/>
            <a:ext cx="864096" cy="159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98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2699792" y="1340768"/>
            <a:ext cx="5040559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أشهر الدوال المنطقية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دالة -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IF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971600" y="2996952"/>
            <a:ext cx="7416824" cy="25237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=IF(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logical_test</a:t>
            </a:r>
            <a:r>
              <a:rPr lang="en-US" sz="2800" b="1" dirty="0" smtClean="0"/>
              <a:t> ;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value_if_true</a:t>
            </a:r>
            <a:r>
              <a:rPr lang="en-US" sz="2800" b="1" dirty="0" smtClean="0"/>
              <a:t>; </a:t>
            </a:r>
            <a:r>
              <a:rPr lang="en-US" sz="2800" b="1" dirty="0" smtClean="0">
                <a:solidFill>
                  <a:schemeClr val="accent2"/>
                </a:solidFill>
              </a:rPr>
              <a:t>value_if_false</a:t>
            </a:r>
            <a:r>
              <a:rPr lang="en-US" sz="2800" b="1" dirty="0" smtClean="0"/>
              <a:t>)</a:t>
            </a:r>
          </a:p>
          <a:p>
            <a:pPr algn="ctr"/>
            <a:endParaRPr lang="ar-SA" sz="2800" b="1" dirty="0" smtClean="0"/>
          </a:p>
          <a:p>
            <a:pPr algn="ctr"/>
            <a:r>
              <a:rPr lang="en-US" sz="2800" b="1" dirty="0" smtClean="0"/>
              <a:t>Ex :</a:t>
            </a:r>
            <a:endParaRPr lang="ar-SA" sz="2800" b="1" dirty="0" smtClean="0"/>
          </a:p>
          <a:p>
            <a:pPr algn="ctr"/>
            <a:endParaRPr lang="ar-SA" sz="2800" b="1" dirty="0" smtClean="0"/>
          </a:p>
          <a:p>
            <a:pPr algn="ctr"/>
            <a:r>
              <a:rPr lang="en-US" sz="2800" b="1" dirty="0" smtClean="0"/>
              <a:t>=IF(A1&gt;=60;”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YES</a:t>
            </a:r>
            <a:r>
              <a:rPr lang="en-US" sz="2800" b="1" dirty="0" smtClean="0"/>
              <a:t>”;”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NO”</a:t>
            </a:r>
            <a:r>
              <a:rPr lang="en-US" sz="2800" b="1" dirty="0" smtClean="0"/>
              <a:t>)</a:t>
            </a:r>
          </a:p>
          <a:p>
            <a:pPr algn="l"/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1152128" cy="176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99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2843808" y="764704"/>
            <a:ext cx="3332961" cy="45117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دالة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</p:txBody>
      </p:sp>
      <p:sp>
        <p:nvSpPr>
          <p:cNvPr id="31747" name="AutoShape 3"/>
          <p:cNvSpPr>
            <a:spLocks noGrp="1" noChangeAspect="1" noChangeArrowheads="1"/>
          </p:cNvSpPr>
          <p:nvPr>
            <p:ph idx="1"/>
          </p:nvPr>
        </p:nvSpPr>
        <p:spPr>
          <a:xfrm>
            <a:off x="1043608" y="1600200"/>
            <a:ext cx="7128792" cy="8207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ar-SA" altLang="ar-SA" sz="2400" dirty="0" smtClean="0"/>
              <a:t>دالة شرطيه تعطي قيمة معينه</a:t>
            </a:r>
            <a:r>
              <a:rPr lang="en-US" altLang="ar-SA" sz="2400" dirty="0" smtClean="0"/>
              <a:t> </a:t>
            </a:r>
            <a:r>
              <a:rPr lang="ar-SA" altLang="ar-SA" sz="2400" dirty="0" smtClean="0"/>
              <a:t>اذا كان الشرط متحققاً و قيمة أخرى</a:t>
            </a:r>
            <a:r>
              <a:rPr lang="en-US" altLang="ar-SA" sz="2400" dirty="0" smtClean="0"/>
              <a:t> </a:t>
            </a:r>
            <a:endParaRPr lang="ar-SA" altLang="ar-SA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ar-SA" altLang="ar-SA" sz="2400" dirty="0" smtClean="0"/>
              <a:t>اذا لم يتحقق الشرط.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ar-SA" sz="2400" dirty="0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7272808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>
          <a:xfrm>
            <a:off x="2843808" y="764704"/>
            <a:ext cx="3332961" cy="45117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دالة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</p:txBody>
      </p:sp>
      <p:pic>
        <p:nvPicPr>
          <p:cNvPr id="2" name="صورة 1" descr="وسيطات الدال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08" y="1700808"/>
            <a:ext cx="698235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8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193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دالة IF</vt:lpstr>
      <vt:lpstr>دالة IF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shaymaa</dc:creator>
  <cp:lastModifiedBy>shaymaa</cp:lastModifiedBy>
  <cp:revision>2</cp:revision>
  <dcterms:created xsi:type="dcterms:W3CDTF">2006-08-16T00:00:00Z</dcterms:created>
  <dcterms:modified xsi:type="dcterms:W3CDTF">2022-09-14T17:32:50Z</dcterms:modified>
</cp:coreProperties>
</file>