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583;&#1576;&#1604;&#1608;&#1605;%20&#1575;&#1604;&#1576;&#1585;&#1605;&#1580;&#1577;\1103&#1606;&#1592;&#1605;%20&#1575;&#1604;&#1578;&#1588;&#1594;&#1610;&#1604;\lect\Exsel\&#1578;&#1591;&#1576;&#1610;&#1602;%20&#1575;&#1603;&#1587;&#1610;&#16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IQ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/>
              <a:t>درجات الطالبات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'سجل درجات1'!$C$6</c:f>
              <c:strCache>
                <c:ptCount val="1"/>
                <c:pt idx="0">
                  <c:v>اسماء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درجات1'!$D$6:$F$6</c:f>
              <c:numCache>
                <c:formatCode>General</c:formatCode>
                <c:ptCount val="3"/>
                <c:pt idx="0">
                  <c:v>90</c:v>
                </c:pt>
                <c:pt idx="1">
                  <c:v>87</c:v>
                </c:pt>
                <c:pt idx="2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AB-4A31-83B3-7356C4D6331B}"/>
            </c:ext>
          </c:extLst>
        </c:ser>
        <c:ser>
          <c:idx val="1"/>
          <c:order val="1"/>
          <c:tx>
            <c:strRef>
              <c:f>'سجل درجات1'!$C$7</c:f>
              <c:strCache>
                <c:ptCount val="1"/>
                <c:pt idx="0">
                  <c:v>مها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درجات1'!$D$7:$F$7</c:f>
              <c:numCache>
                <c:formatCode>General</c:formatCode>
                <c:ptCount val="3"/>
                <c:pt idx="0">
                  <c:v>100</c:v>
                </c:pt>
                <c:pt idx="1">
                  <c:v>60</c:v>
                </c:pt>
                <c:pt idx="2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AB-4A31-83B3-7356C4D6331B}"/>
            </c:ext>
          </c:extLst>
        </c:ser>
        <c:ser>
          <c:idx val="2"/>
          <c:order val="2"/>
          <c:tx>
            <c:strRef>
              <c:f>'سجل درجات1'!$C$8</c:f>
              <c:strCache>
                <c:ptCount val="1"/>
                <c:pt idx="0">
                  <c:v>فاطمة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درجات1'!$D$8:$F$8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AB-4A31-83B3-7356C4D63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77216"/>
        <c:axId val="96540288"/>
      </c:barChart>
      <c:catAx>
        <c:axId val="11437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6540288"/>
        <c:crosses val="autoZero"/>
        <c:auto val="1"/>
        <c:lblAlgn val="ctr"/>
        <c:lblOffset val="100"/>
        <c:noMultiLvlLbl val="0"/>
      </c:catAx>
      <c:valAx>
        <c:axId val="965402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37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effectLst>
      <a:glow rad="228600">
        <a:schemeClr val="accent2">
          <a:satMod val="175000"/>
          <a:alpha val="40000"/>
        </a:schemeClr>
      </a:glow>
    </a:effectLst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وسيطات الدال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40" y="1700213"/>
            <a:ext cx="6800295" cy="3644128"/>
          </a:xfrm>
          <a:prstGeom prst="rect">
            <a:avLst/>
          </a:prstGeom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495856" y="1132105"/>
            <a:ext cx="1547813" cy="366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1800" b="1" dirty="0"/>
              <a:t>الشرط </a:t>
            </a:r>
            <a:endParaRPr lang="en-US" altLang="ar-SA" sz="1800" b="1" dirty="0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>
            <a:off x="6176768" y="1417278"/>
            <a:ext cx="843503" cy="99199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519254" y="2409273"/>
            <a:ext cx="1368152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ar-SA"/>
            </a:defPPr>
            <a:lvl1pPr>
              <a:spcBef>
                <a:spcPct val="50000"/>
              </a:spcBef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ar-SA" altLang="ar-SA" dirty="0"/>
              <a:t>قيمة الخليه اذا تحقق الشرط </a:t>
            </a:r>
            <a:endParaRPr lang="en-US" altLang="ar-SA" dirty="0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7020272" y="2737937"/>
            <a:ext cx="498982" cy="497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472898" y="3814583"/>
            <a:ext cx="1368153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1800" b="1" dirty="0"/>
              <a:t>قيمة الخليه اذا لم يتحقق </a:t>
            </a:r>
            <a:endParaRPr lang="en-US" altLang="ar-SA" sz="1800" b="1" dirty="0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 flipV="1">
            <a:off x="6444355" y="3271982"/>
            <a:ext cx="1028543" cy="949106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4154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9138"/>
            <a:ext cx="7560840" cy="4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2941523" y="980728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نتيجة الدالة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5635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pt-BR" sz="3200" b="1" dirty="0" smtClean="0"/>
              <a:t>=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(H7&gt;=90;</a:t>
            </a:r>
            <a:endParaRPr lang="ar-SA" sz="3200" b="1" dirty="0" smtClean="0"/>
          </a:p>
          <a:p>
            <a:pPr algn="r" rtl="1">
              <a:buNone/>
            </a:pPr>
            <a:r>
              <a:rPr lang="pt-BR" sz="3200" b="1" dirty="0" smtClean="0"/>
              <a:t>"A";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(H7&gt;=80;</a:t>
            </a:r>
            <a:endParaRPr lang="ar-SA" sz="3200" b="1" dirty="0" smtClean="0"/>
          </a:p>
          <a:p>
            <a:pPr algn="r" rtl="1">
              <a:buNone/>
            </a:pPr>
            <a:r>
              <a:rPr lang="pt-BR" sz="3200" b="1" dirty="0" smtClean="0"/>
              <a:t>"B";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(H7&gt;=70;</a:t>
            </a:r>
            <a:endParaRPr lang="ar-SA" sz="3200" b="1" dirty="0" smtClean="0"/>
          </a:p>
          <a:p>
            <a:pPr algn="r" rtl="1">
              <a:buNone/>
            </a:pPr>
            <a:r>
              <a:rPr lang="pt-BR" sz="3200" b="1" dirty="0" smtClean="0"/>
              <a:t>"C";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(H7&gt;=60;</a:t>
            </a:r>
            <a:endParaRPr lang="ar-SA" sz="3200" b="1" dirty="0" smtClean="0"/>
          </a:p>
          <a:p>
            <a:pPr algn="r" rtl="1">
              <a:buNone/>
            </a:pPr>
            <a:r>
              <a:rPr lang="pt-BR" sz="3200" b="1" dirty="0" smtClean="0"/>
              <a:t>"D";"H”</a:t>
            </a:r>
            <a:endParaRPr lang="ar-SA" sz="3200" b="1" dirty="0" smtClean="0"/>
          </a:p>
          <a:p>
            <a:pPr algn="r" rtl="1">
              <a:buNone/>
            </a:pPr>
            <a:r>
              <a:rPr lang="pt-BR" dirty="0" smtClean="0"/>
              <a:t>))))</a:t>
            </a:r>
            <a:endParaRPr lang="ar-SA" dirty="0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123728" y="764704"/>
            <a:ext cx="504055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أشهر الدوال المنطقية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9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دالة </a:t>
            </a:r>
            <a:r>
              <a:rPr lang="en-US" sz="39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IF </a:t>
            </a:r>
            <a:r>
              <a:rPr lang="ar-SA" sz="39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المتداخلة</a:t>
            </a:r>
            <a:endParaRPr lang="en-US" sz="39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152128" cy="176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6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أخطاء الصيغ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6261796"/>
              </p:ext>
            </p:extLst>
          </p:nvPr>
        </p:nvGraphicFramePr>
        <p:xfrm>
          <a:off x="1115616" y="1916832"/>
          <a:ext cx="7128792" cy="396043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933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الخطأ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المعنى</a:t>
                      </a:r>
                      <a:endParaRPr lang="ar-S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#NAME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صحح اسم النطاق</a:t>
                      </a:r>
                      <a:r>
                        <a:rPr lang="ar-SA" sz="2000" b="1" baseline="0" dirty="0" smtClean="0"/>
                        <a:t> . إملاء خاطئ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#N/A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صيغة غير متاحة</a:t>
                      </a:r>
                      <a:r>
                        <a:rPr lang="ar-SA" sz="2000" b="1" baseline="0" dirty="0" smtClean="0"/>
                        <a:t> , تاكد من وجود قيمة.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#REF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مرجع الخلية غير صالح .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#VALUE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المعامل</a:t>
                      </a:r>
                      <a:r>
                        <a:rPr lang="ar-SA" sz="2000" b="1" baseline="0" dirty="0" smtClean="0"/>
                        <a:t> خطأ .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#DIV/0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لا يصح القسمة على الصفر</a:t>
                      </a:r>
                      <a:r>
                        <a:rPr lang="ar-SA" sz="2000" b="1" baseline="0" dirty="0" smtClean="0"/>
                        <a:t> .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###########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العمود ضيق لذلك زد عرض العمود .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1619672" y="1196752"/>
            <a:ext cx="6190830" cy="9100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>
                <a:solidFill>
                  <a:schemeClr val="accent2"/>
                </a:solidFill>
              </a:rPr>
              <a:t>المخططات البيانية (</a:t>
            </a:r>
            <a:r>
              <a:rPr lang="en-US" b="1" dirty="0">
                <a:solidFill>
                  <a:schemeClr val="accent2"/>
                </a:solidFill>
              </a:rPr>
              <a:t>Chart </a:t>
            </a:r>
            <a:r>
              <a:rPr lang="ar-SA" b="1" dirty="0">
                <a:solidFill>
                  <a:schemeClr val="accent2"/>
                </a:solidFill>
              </a:rPr>
              <a:t>) </a:t>
            </a:r>
            <a:endParaRPr lang="ar-SA" sz="4000" dirty="0">
              <a:solidFill>
                <a:schemeClr val="accent2"/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5261" t="6901" r="20172" b="49799"/>
          <a:stretch/>
        </p:blipFill>
        <p:spPr>
          <a:xfrm>
            <a:off x="1187624" y="2348880"/>
            <a:ext cx="6840760" cy="316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75656" y="1340768"/>
            <a:ext cx="6336704" cy="4179876"/>
          </a:xfrm>
        </p:spPr>
        <p:txBody>
          <a:bodyPr/>
          <a:lstStyle/>
          <a:p>
            <a:pPr algn="r" rtl="1"/>
            <a:r>
              <a:rPr lang="ar-SA" sz="3600" b="1" u="sng" dirty="0" smtClean="0">
                <a:solidFill>
                  <a:schemeClr val="accent2"/>
                </a:solidFill>
              </a:rPr>
              <a:t>المخططات البيانية (</a:t>
            </a:r>
            <a:r>
              <a:rPr lang="en-US" sz="3600" b="1" u="sng" dirty="0" smtClean="0">
                <a:solidFill>
                  <a:schemeClr val="accent2"/>
                </a:solidFill>
              </a:rPr>
              <a:t>Chart </a:t>
            </a:r>
            <a:r>
              <a:rPr lang="ar-SA" sz="3600" b="1" u="sng" dirty="0" smtClean="0">
                <a:solidFill>
                  <a:schemeClr val="accent2"/>
                </a:solidFill>
              </a:rPr>
              <a:t>) </a:t>
            </a:r>
            <a:r>
              <a:rPr lang="ar-SA" sz="3200" dirty="0" smtClean="0">
                <a:solidFill>
                  <a:schemeClr val="accent2"/>
                </a:solidFill>
              </a:rPr>
              <a:t>: 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2"/>
                </a:solidFill>
              </a:rPr>
              <a:t>  </a:t>
            </a:r>
            <a:r>
              <a:rPr lang="ar-SA" dirty="0" smtClean="0"/>
              <a:t>هي تمثيل للبيانات التي تشتمل عليها ورقة العمل برسوم وأشكال بيانية مختلفة .</a:t>
            </a:r>
          </a:p>
          <a:p>
            <a:pPr algn="r" rtl="1">
              <a:buNone/>
            </a:pPr>
            <a:r>
              <a:rPr lang="ar-SA" dirty="0" smtClean="0"/>
              <a:t>      منها على سبيل المثال :</a:t>
            </a:r>
          </a:p>
          <a:p>
            <a:pPr algn="r" rtl="1"/>
            <a:r>
              <a:rPr lang="ar-SA" dirty="0" smtClean="0"/>
              <a:t>التمثيل البياني بالأعمدة (</a:t>
            </a:r>
            <a:r>
              <a:rPr lang="en-US" dirty="0" smtClean="0"/>
              <a:t>Column</a:t>
            </a:r>
            <a:r>
              <a:rPr lang="ar-SA" dirty="0" smtClean="0"/>
              <a:t>).</a:t>
            </a:r>
          </a:p>
          <a:p>
            <a:pPr algn="r" rtl="1"/>
            <a:r>
              <a:rPr lang="ar-SA" dirty="0" smtClean="0"/>
              <a:t>الأشكال الدائرية (</a:t>
            </a:r>
            <a:r>
              <a:rPr lang="en-US" dirty="0" smtClean="0"/>
              <a:t>Pie</a:t>
            </a:r>
            <a:r>
              <a:rPr lang="ar-SA" dirty="0" smtClean="0"/>
              <a:t>).</a:t>
            </a:r>
          </a:p>
          <a:p>
            <a:pPr algn="r" rtl="1"/>
            <a:r>
              <a:rPr lang="ar-SA" dirty="0" smtClean="0"/>
              <a:t>المساحة (</a:t>
            </a:r>
            <a:r>
              <a:rPr lang="en-US" dirty="0" smtClean="0"/>
              <a:t>Area</a:t>
            </a:r>
            <a:r>
              <a:rPr lang="ar-SA" dirty="0" smtClean="0"/>
              <a:t>).</a:t>
            </a:r>
            <a:endParaRPr lang="ar-S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5544616" cy="91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620123"/>
              </p:ext>
            </p:extLst>
          </p:nvPr>
        </p:nvGraphicFramePr>
        <p:xfrm>
          <a:off x="1331640" y="3573016"/>
          <a:ext cx="3456383" cy="220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34" y="1268760"/>
            <a:ext cx="4902371" cy="20162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55519" y="3861048"/>
            <a:ext cx="23128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تمثيل جدول بيانات برسم بياني</a:t>
            </a:r>
            <a:endParaRPr lang="ar-SA" sz="2400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1613931" y="2210605"/>
            <a:ext cx="1296144" cy="852614"/>
          </a:xfrm>
          <a:prstGeom prst="bentConnector3">
            <a:avLst>
              <a:gd name="adj1" fmla="val -243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9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23031" y="836712"/>
            <a:ext cx="4937201" cy="720080"/>
          </a:xfr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أدوات المخطط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79442" y="1988818"/>
            <a:ext cx="6196405" cy="2029823"/>
          </a:xfrm>
        </p:spPr>
        <p:txBody>
          <a:bodyPr numCol="1">
            <a:noAutofit/>
          </a:bodyPr>
          <a:lstStyle/>
          <a:p>
            <a:pPr algn="r" rtl="1"/>
            <a:r>
              <a:rPr lang="ar-SA" dirty="0" smtClean="0">
                <a:solidFill>
                  <a:srgbClr val="C00000"/>
                </a:solidFill>
              </a:rPr>
              <a:t>التصميم :</a:t>
            </a:r>
            <a:endParaRPr lang="en-US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تغيير الألوان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تخطيط سريع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نقل المخطط .</a:t>
            </a:r>
            <a:endParaRPr lang="ar-SA" dirty="0"/>
          </a:p>
          <a:p>
            <a:pPr algn="r" rtl="1"/>
            <a:r>
              <a:rPr lang="ar-SA" dirty="0" smtClean="0">
                <a:solidFill>
                  <a:srgbClr val="C00000"/>
                </a:solidFill>
              </a:rPr>
              <a:t>التنسيق :</a:t>
            </a:r>
          </a:p>
          <a:p>
            <a:pPr algn="r" rtl="1"/>
            <a:r>
              <a:rPr lang="ar-SA" dirty="0" smtClean="0"/>
              <a:t>أنماط الاشكال .</a:t>
            </a:r>
          </a:p>
          <a:p>
            <a:pPr algn="r" rtl="1"/>
            <a:r>
              <a:rPr lang="ar-SA" dirty="0" smtClean="0"/>
              <a:t>أنماط </a:t>
            </a:r>
            <a:r>
              <a:rPr lang="en-US" dirty="0" smtClean="0"/>
              <a:t>WordArt</a:t>
            </a:r>
            <a:r>
              <a:rPr lang="ar-SA" dirty="0" smtClean="0"/>
              <a:t>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774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1" y="908720"/>
            <a:ext cx="5040560" cy="504056"/>
          </a:xfr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ضبط خصائص </a:t>
            </a:r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الصفحة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2119257"/>
            <a:ext cx="6687845" cy="3603812"/>
          </a:xfrm>
        </p:spPr>
        <p:txBody>
          <a:bodyPr/>
          <a:lstStyle/>
          <a:p>
            <a:pPr algn="r" rtl="1"/>
            <a:r>
              <a:rPr lang="ar-SA" dirty="0" smtClean="0"/>
              <a:t>ضبط اتجاه الطباعة.</a:t>
            </a:r>
          </a:p>
          <a:p>
            <a:pPr algn="r" rtl="1"/>
            <a:r>
              <a:rPr lang="ar-SA" dirty="0" smtClean="0"/>
              <a:t>حجم الصفحة .</a:t>
            </a:r>
          </a:p>
          <a:p>
            <a:pPr algn="r" rtl="1"/>
            <a:r>
              <a:rPr lang="ar-SA" dirty="0" smtClean="0"/>
              <a:t>ضبط هوامش الصفحة . </a:t>
            </a:r>
          </a:p>
        </p:txBody>
      </p:sp>
    </p:spTree>
    <p:extLst>
      <p:ext uri="{BB962C8B-B14F-4D97-AF65-F5344CB8AC3E}">
        <p14:creationId xmlns:p14="http://schemas.microsoft.com/office/powerpoint/2010/main" val="1996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193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دالة IF</vt:lpstr>
      <vt:lpstr>نتيجة الدالة IF</vt:lpstr>
      <vt:lpstr>PowerPoint Presentation</vt:lpstr>
      <vt:lpstr>أخطاء الصيغ </vt:lpstr>
      <vt:lpstr>PowerPoint Presentation</vt:lpstr>
      <vt:lpstr>PowerPoint Presentation</vt:lpstr>
      <vt:lpstr>PowerPoint Presentation</vt:lpstr>
      <vt:lpstr>أدوات المخطط</vt:lpstr>
      <vt:lpstr>ضبط خصائص الصفحة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دالة IF</dc:title>
  <dc:creator>shaymaa</dc:creator>
  <cp:lastModifiedBy>shaymaa</cp:lastModifiedBy>
  <cp:revision>3</cp:revision>
  <dcterms:created xsi:type="dcterms:W3CDTF">2006-08-16T00:00:00Z</dcterms:created>
  <dcterms:modified xsi:type="dcterms:W3CDTF">2022-09-14T17:43:12Z</dcterms:modified>
</cp:coreProperties>
</file>