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66102E6-0F39-413E-AFE1-A5E0A72EE70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572CC5C-E459-41AE-B52A-4E95388D3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02E6-0F39-413E-AFE1-A5E0A72EE70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CC5C-E459-41AE-B52A-4E95388D3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02E6-0F39-413E-AFE1-A5E0A72EE70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CC5C-E459-41AE-B52A-4E95388D3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02E6-0F39-413E-AFE1-A5E0A72EE70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CC5C-E459-41AE-B52A-4E95388D3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02E6-0F39-413E-AFE1-A5E0A72EE70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CC5C-E459-41AE-B52A-4E95388D3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02E6-0F39-413E-AFE1-A5E0A72EE70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CC5C-E459-41AE-B52A-4E95388D30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02E6-0F39-413E-AFE1-A5E0A72EE70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CC5C-E459-41AE-B52A-4E95388D30B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02E6-0F39-413E-AFE1-A5E0A72EE70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CC5C-E459-41AE-B52A-4E95388D3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02E6-0F39-413E-AFE1-A5E0A72EE70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CC5C-E459-41AE-B52A-4E95388D3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66102E6-0F39-413E-AFE1-A5E0A72EE70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572CC5C-E459-41AE-B52A-4E95388D3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66102E6-0F39-413E-AFE1-A5E0A72EE70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572CC5C-E459-41AE-B52A-4E95388D3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66102E6-0F39-413E-AFE1-A5E0A72EE70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572CC5C-E459-41AE-B52A-4E95388D30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البيانات الاختيارية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البيانات الاختيارية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230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البيانات الاختيارية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b="1" dirty="0" smtClean="0"/>
              <a:t>البيان الاول: وصول القيمة</a:t>
            </a:r>
            <a:r>
              <a:rPr lang="ar-IQ" dirty="0" smtClean="0"/>
              <a:t>: بمعنى ذكر سبب الالتزام.</a:t>
            </a:r>
          </a:p>
          <a:p>
            <a:pPr algn="r" rtl="1"/>
            <a:r>
              <a:rPr lang="ar-IQ" dirty="0" smtClean="0"/>
              <a:t>الفائدة ذكر سبب الالتزام: </a:t>
            </a:r>
          </a:p>
          <a:p>
            <a:pPr algn="r" rtl="1"/>
            <a:r>
              <a:rPr lang="ar-IQ" dirty="0" smtClean="0"/>
              <a:t>1- التعرف على مشروعية سبب انشاء الحوالة.</a:t>
            </a:r>
          </a:p>
          <a:p>
            <a:pPr algn="r" rtl="1"/>
            <a:r>
              <a:rPr lang="ar-IQ" dirty="0" smtClean="0"/>
              <a:t>2-تمكين حامل الحوالة من الاستفادة من بعض الامتيازات التي يقررها القانون تنتج عن العلاقات التي كانت سببا في انشاء او تداول السفتجة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694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البيانات الاختيارية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IQ" b="1" dirty="0">
                <a:solidFill>
                  <a:srgbClr val="000000"/>
                </a:solidFill>
                <a:ea typeface="Times New Roman"/>
              </a:rPr>
              <a:t>البيان الثاني: شرط التوطين: </a:t>
            </a:r>
            <a:r>
              <a:rPr lang="ar-IQ" dirty="0">
                <a:solidFill>
                  <a:srgbClr val="000000"/>
                </a:solidFill>
                <a:ea typeface="Times New Roman"/>
              </a:rPr>
              <a:t>بمعنى الموقع الجغرافي الذي يتم فيه اداء مبلغ الحوالة </a:t>
            </a:r>
            <a:endParaRPr lang="ar-IQ" dirty="0" smtClean="0">
              <a:solidFill>
                <a:srgbClr val="000000"/>
              </a:solidFill>
              <a:ea typeface="Times New Roman"/>
            </a:endParaRPr>
          </a:p>
          <a:p>
            <a:pPr algn="r" rtl="1"/>
            <a:r>
              <a:rPr lang="ar-IQ" dirty="0" err="1" smtClean="0"/>
              <a:t>الصورالتي</a:t>
            </a:r>
            <a:r>
              <a:rPr lang="ar-IQ" dirty="0" smtClean="0"/>
              <a:t> يتخذها شرط التوطين:</a:t>
            </a:r>
          </a:p>
          <a:p>
            <a:pPr algn="r" rtl="1"/>
            <a:r>
              <a:rPr lang="ar-IQ" dirty="0" smtClean="0"/>
              <a:t>1- التوطين الكلي (التام) وفيه يعين الساحب مكان الاداء والشخص الذي سيتولى الوفاء بمبلغ الحوالة.</a:t>
            </a:r>
          </a:p>
          <a:p>
            <a:pPr algn="r" rtl="1"/>
            <a:r>
              <a:rPr lang="ar-IQ" dirty="0" smtClean="0"/>
              <a:t>2-التوطين الناقص (غير التام): وفيه يعين الساحب مكان الاداء بدون تحديد شخص الموفي</a:t>
            </a:r>
          </a:p>
          <a:p>
            <a:pPr algn="r" rtl="1"/>
            <a:r>
              <a:rPr lang="ar-IQ" dirty="0" smtClean="0"/>
              <a:t>3- التوطين الجزئي تعيين مكان الوفاء بدون تحديد شخص الموفي هنا يتولى المسحوب عليه عند قبوله للحوالة تعيينه.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763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البيانات الاختيارية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IQ" dirty="0" smtClean="0"/>
          </a:p>
          <a:p>
            <a:pPr algn="r" rtl="1"/>
            <a:r>
              <a:rPr lang="ar-IQ" dirty="0" smtClean="0"/>
              <a:t>البيان الثالث: شرط الفائدة:</a:t>
            </a:r>
          </a:p>
          <a:p>
            <a:pPr lvl="0" algn="r" rtl="1">
              <a:lnSpc>
                <a:spcPct val="90000"/>
              </a:lnSpc>
              <a:spcBef>
                <a:spcPts val="0"/>
              </a:spcBef>
              <a:buFont typeface="Arial"/>
              <a:buChar char="•"/>
              <a:tabLst>
                <a:tab pos="457200" algn="l"/>
              </a:tabLst>
            </a:pPr>
            <a:r>
              <a:rPr lang="ar-IQ" b="1" dirty="0">
                <a:solidFill>
                  <a:srgbClr val="000000"/>
                </a:solidFill>
                <a:ea typeface="Times New Roman"/>
              </a:rPr>
              <a:t>القاعدة العامة</a:t>
            </a:r>
            <a:r>
              <a:rPr lang="ar-IQ" dirty="0">
                <a:solidFill>
                  <a:srgbClr val="000000"/>
                </a:solidFill>
                <a:ea typeface="Times New Roman"/>
              </a:rPr>
              <a:t>: عدم جواز ايراد شرط الفائدة:</a:t>
            </a:r>
            <a:endParaRPr lang="en-US" sz="2800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lvl="0" algn="r" rtl="1">
              <a:lnSpc>
                <a:spcPct val="90000"/>
              </a:lnSpc>
              <a:spcBef>
                <a:spcPts val="0"/>
              </a:spcBef>
              <a:buFont typeface="Arial"/>
              <a:buChar char="•"/>
              <a:tabLst>
                <a:tab pos="457200" algn="l"/>
              </a:tabLst>
            </a:pPr>
            <a:r>
              <a:rPr lang="ar-IQ" b="1" dirty="0">
                <a:solidFill>
                  <a:srgbClr val="000000"/>
                </a:solidFill>
                <a:ea typeface="Times New Roman"/>
              </a:rPr>
              <a:t>الاستثناء</a:t>
            </a:r>
            <a:r>
              <a:rPr lang="ar-IQ" dirty="0">
                <a:solidFill>
                  <a:srgbClr val="000000"/>
                </a:solidFill>
                <a:ea typeface="Times New Roman"/>
              </a:rPr>
              <a:t>: جواز ايراد الشرط المذكور بشروط (م44):-</a:t>
            </a:r>
            <a:endParaRPr lang="en-US" sz="2800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lvl="0" algn="r" rtl="1">
              <a:lnSpc>
                <a:spcPct val="90000"/>
              </a:lnSpc>
              <a:spcBef>
                <a:spcPts val="0"/>
              </a:spcBef>
              <a:buFont typeface="Arial"/>
              <a:buChar char="•"/>
              <a:tabLst>
                <a:tab pos="457200" algn="l"/>
              </a:tabLst>
            </a:pPr>
            <a:r>
              <a:rPr lang="ar-IQ" dirty="0">
                <a:solidFill>
                  <a:srgbClr val="000000"/>
                </a:solidFill>
                <a:ea typeface="Times New Roman"/>
              </a:rPr>
              <a:t>1- ان يدرج الشرط من قبل الساحب فقط.</a:t>
            </a:r>
            <a:endParaRPr lang="en-US" sz="2800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lvl="0" algn="r" rtl="1">
              <a:lnSpc>
                <a:spcPct val="90000"/>
              </a:lnSpc>
              <a:spcBef>
                <a:spcPts val="0"/>
              </a:spcBef>
              <a:buFont typeface="Arial"/>
              <a:buChar char="•"/>
              <a:tabLst>
                <a:tab pos="457200" algn="l"/>
              </a:tabLst>
            </a:pPr>
            <a:r>
              <a:rPr lang="ar-IQ" dirty="0">
                <a:solidFill>
                  <a:srgbClr val="000000"/>
                </a:solidFill>
                <a:ea typeface="Times New Roman"/>
              </a:rPr>
              <a:t>2- ان يكون ذلك في الحوالة واجبة الاداء لدى الاطلاع او بعد مضي مدة معينة من الاطلاع.</a:t>
            </a:r>
            <a:endParaRPr lang="en-US" sz="2800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r>
              <a:rPr lang="ar-IQ" dirty="0">
                <a:solidFill>
                  <a:srgbClr val="000000"/>
                </a:solidFill>
                <a:ea typeface="Times New Roman"/>
              </a:rPr>
              <a:t>3-ان يحدد سعر الفائدة والا بطل الشرط وصحت السفتجة</a:t>
            </a:r>
            <a:endParaRPr lang="ar-IQ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605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IQ" dirty="0" smtClean="0"/>
              <a:t>البيان الرابع: شرط عدم الضمان (الجزاف):</a:t>
            </a:r>
          </a:p>
          <a:p>
            <a:pPr lvl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ar-IQ" dirty="0">
                <a:ea typeface="Calibri"/>
              </a:rPr>
              <a:t>نطاق سريان شرط عدم الضمان؟</a:t>
            </a:r>
            <a:endParaRPr lang="en-US" sz="2400" dirty="0">
              <a:ea typeface="Calibri"/>
              <a:cs typeface="Times New Roman"/>
            </a:endParaRPr>
          </a:p>
          <a:p>
            <a:pPr lvl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ar-IQ" dirty="0">
                <a:ea typeface="Calibri"/>
              </a:rPr>
              <a:t>1- اذا كان الساحب قد وضع شرط </a:t>
            </a:r>
            <a:r>
              <a:rPr lang="ar-IQ">
                <a:ea typeface="Calibri"/>
              </a:rPr>
              <a:t>عدم </a:t>
            </a:r>
            <a:r>
              <a:rPr lang="ar-IQ" smtClean="0">
                <a:ea typeface="Calibri"/>
              </a:rPr>
              <a:t>الضمان استفاد </a:t>
            </a:r>
            <a:r>
              <a:rPr lang="ar-IQ" dirty="0">
                <a:ea typeface="Calibri"/>
              </a:rPr>
              <a:t>بقية الملتزمين الصرفيين منه انطلاقا من مبدا ان الشرط الذي يضعه الساحب يعد عنصرا من عناصر الحوالة والالتزام الصرفي فيستفيد منه الجميع.</a:t>
            </a:r>
            <a:endParaRPr lang="en-US" sz="2400" dirty="0">
              <a:ea typeface="Calibri"/>
              <a:cs typeface="Times New Roman"/>
            </a:endParaRPr>
          </a:p>
          <a:p>
            <a:pPr lvl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ar-IQ" dirty="0" smtClean="0">
                <a:ea typeface="Calibri"/>
              </a:rPr>
              <a:t>2-اذا </a:t>
            </a:r>
            <a:r>
              <a:rPr lang="ar-IQ" dirty="0">
                <a:ea typeface="Calibri"/>
              </a:rPr>
              <a:t>وضع الشرط احد الملتزمين </a:t>
            </a:r>
            <a:r>
              <a:rPr lang="ar-IQ" dirty="0" smtClean="0">
                <a:ea typeface="Calibri"/>
              </a:rPr>
              <a:t>الصرفيين </a:t>
            </a:r>
            <a:r>
              <a:rPr lang="ar-IQ" dirty="0">
                <a:ea typeface="Calibri"/>
              </a:rPr>
              <a:t>استفاد منه وحده.</a:t>
            </a:r>
            <a:endParaRPr lang="en-US" sz="2400" dirty="0">
              <a:ea typeface="Calibri"/>
              <a:cs typeface="Times New Roman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421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بوس تثبيت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دبوس تثبيت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بوس تثبي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</TotalTime>
  <Words>247</Words>
  <Application>Microsoft Office PowerPoint</Application>
  <PresentationFormat>عرض على الشاشة (3:4)‏</PresentationFormat>
  <Paragraphs>25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دبوس تثبيت</vt:lpstr>
      <vt:lpstr>البيانات الاختيارية</vt:lpstr>
      <vt:lpstr>البيانات الاختيارية</vt:lpstr>
      <vt:lpstr>البيانات الاختيارية</vt:lpstr>
      <vt:lpstr>البيانات الاختيارية</vt:lpstr>
      <vt:lpstr>عرض تقديمي في PowerPoint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البيانات الاختيارية</dc:title>
  <dc:creator>PREDATOR</dc:creator>
  <cp:lastModifiedBy>PREDATOR</cp:lastModifiedBy>
  <cp:revision>2</cp:revision>
  <dcterms:created xsi:type="dcterms:W3CDTF">2022-09-27T18:39:55Z</dcterms:created>
  <dcterms:modified xsi:type="dcterms:W3CDTF">2022-09-27T18:50:17Z</dcterms:modified>
</cp:coreProperties>
</file>