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1" r:id="rId1"/>
  </p:sldMasterIdLst>
  <p:sldIdLst>
    <p:sldId id="256" r:id="rId2"/>
    <p:sldId id="257" r:id="rId3"/>
    <p:sldId id="258" r:id="rId4"/>
    <p:sldId id="263" r:id="rId5"/>
    <p:sldId id="261" r:id="rId6"/>
    <p:sldId id="259" r:id="rId7"/>
    <p:sldId id="260"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cstate="print">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cstate="print">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a:xfrm>
            <a:off x="1921934" y="5054602"/>
            <a:ext cx="4064860" cy="279400"/>
          </a:xfrm>
        </p:spPr>
        <p:txBody>
          <a:bodyPr/>
          <a:lstStyle/>
          <a:p>
            <a:endParaRPr lang="ar-IQ"/>
          </a:p>
        </p:txBody>
      </p:sp>
      <p:sp>
        <p:nvSpPr>
          <p:cNvPr id="6" name="Slide Number Placeholder 5"/>
          <p:cNvSpPr>
            <a:spLocks noGrp="1"/>
          </p:cNvSpPr>
          <p:nvPr>
            <p:ph type="sldNum" sz="quarter" idx="12"/>
          </p:nvPr>
        </p:nvSpPr>
        <p:spPr>
          <a:xfrm>
            <a:off x="6817317" y="5054602"/>
            <a:ext cx="413483" cy="279400"/>
          </a:xfrm>
        </p:spPr>
        <p:txBody>
          <a:bodyPr/>
          <a:lstStyle/>
          <a:p>
            <a:fld id="{1ABF40BC-2B4C-430F-8F3E-C36B03D2F44B}" type="slidenum">
              <a:rPr lang="ar-IQ" smtClean="0"/>
              <a:pPr/>
              <a:t>‹#›</a:t>
            </a:fld>
            <a:endParaRPr lang="ar-IQ"/>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8405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1574789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39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8047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1460072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4027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5288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670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621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18579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4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224380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ABF40BC-2B4C-430F-8F3E-C36B03D2F44B}" type="slidenum">
              <a:rPr lang="ar-IQ" smtClean="0"/>
              <a:pPr/>
              <a:t>‹#›</a:t>
            </a:fld>
            <a:endParaRPr lang="ar-IQ"/>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55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ABF40BC-2B4C-430F-8F3E-C36B03D2F44B}" type="slidenum">
              <a:rPr lang="ar-IQ" smtClean="0"/>
              <a:pPr/>
              <a:t>‹#›</a:t>
            </a:fld>
            <a:endParaRPr lang="ar-IQ"/>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6822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377213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BF40BC-2B4C-430F-8F3E-C36B03D2F44B}" type="slidenum">
              <a:rPr lang="ar-IQ" smtClean="0"/>
              <a:pPr/>
              <a:t>‹#›</a:t>
            </a:fld>
            <a:endParaRPr lang="ar-IQ"/>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164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76281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cstate="print">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cstate="print">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86B4BD6-E2B7-42F7-BE87-5C9AED970B9C}" type="datetimeFigureOut">
              <a:rPr lang="ar-IQ" smtClean="0"/>
              <a:pPr/>
              <a:t>02/03/1444</a:t>
            </a:fld>
            <a:endParaRPr lang="ar-IQ"/>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ABF40BC-2B4C-430F-8F3E-C36B03D2F44B}" type="slidenum">
              <a:rPr lang="ar-IQ" smtClean="0"/>
              <a:pPr/>
              <a:t>‹#›</a:t>
            </a:fld>
            <a:endParaRPr lang="ar-IQ"/>
          </a:p>
        </p:txBody>
      </p:sp>
    </p:spTree>
    <p:extLst>
      <p:ext uri="{BB962C8B-B14F-4D97-AF65-F5344CB8AC3E}">
        <p14:creationId xmlns:p14="http://schemas.microsoft.com/office/powerpoint/2010/main" val="229988249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79712" y="2276872"/>
            <a:ext cx="5308866" cy="1515533"/>
          </a:xfrm>
        </p:spPr>
        <p:txBody>
          <a:bodyPr/>
          <a:lstStyle/>
          <a:p>
            <a:r>
              <a:rPr lang="ar-IQ" dirty="0" smtClean="0"/>
              <a:t/>
            </a:r>
            <a:br>
              <a:rPr lang="ar-IQ" dirty="0" smtClean="0"/>
            </a:br>
            <a:r>
              <a:rPr lang="ar-IQ" dirty="0"/>
              <a:t/>
            </a:r>
            <a:br>
              <a:rPr lang="ar-IQ" dirty="0"/>
            </a:br>
            <a:r>
              <a:rPr lang="ar-IQ" dirty="0" smtClean="0"/>
              <a:t>أهداف قانون التنفيذ</a:t>
            </a:r>
            <a:br>
              <a:rPr lang="ar-IQ" dirty="0" smtClean="0"/>
            </a:b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txBox="1">
            <a:spLocks/>
          </p:cNvSpPr>
          <p:nvPr/>
        </p:nvSpPr>
        <p:spPr>
          <a:xfrm>
            <a:off x="2195736" y="980728"/>
            <a:ext cx="4968552" cy="2579634"/>
          </a:xfrm>
          <a:prstGeom prst="rect">
            <a:avLst/>
          </a:prstGeom>
        </p:spPr>
        <p:txBody>
          <a:bodyPr vert="horz" lIns="91440" tIns="45720" rIns="91440" bIns="45720" rtlCol="0" anchor="t">
            <a:noAutofit/>
          </a:bodyPr>
          <a:lstStyle>
            <a:lvl1pPr marL="0" indent="0" algn="ctr" defTabSz="457200" rtl="0" eaLnBrk="1" latinLnBrk="0" hangingPunct="1">
              <a:spcBef>
                <a:spcPct val="20000"/>
              </a:spcBef>
              <a:spcAft>
                <a:spcPts val="600"/>
              </a:spcAft>
              <a:buClr>
                <a:schemeClr val="accent1"/>
              </a:buClr>
              <a:buSzPct val="115000"/>
              <a:buFont typeface="Arial"/>
              <a:buNone/>
              <a:defRPr sz="24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buClr>
              <a:buSzPct val="11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buClr>
              <a:buSzPct val="11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9pPr>
          </a:lstStyle>
          <a:p>
            <a:r>
              <a:rPr lang="ar-IQ" sz="3200" b="1" dirty="0" smtClean="0">
                <a:solidFill>
                  <a:srgbClr val="FF0000"/>
                </a:solidFill>
                <a:latin typeface="Britannic Bold" panose="020B0903060703020204" pitchFamily="34" charset="0"/>
              </a:rPr>
              <a:t>المرحلة الرابعة /المحاضرة الاولى</a:t>
            </a:r>
          </a:p>
          <a:p>
            <a:r>
              <a:rPr lang="ar-IQ" sz="3200" b="1" dirty="0" smtClean="0">
                <a:solidFill>
                  <a:srgbClr val="FF0000"/>
                </a:solidFill>
                <a:latin typeface="Britannic Bold" panose="020B0903060703020204" pitchFamily="34" charset="0"/>
              </a:rPr>
              <a:t>العام الدراسي </a:t>
            </a:r>
            <a:r>
              <a:rPr lang="ar-IQ" sz="3200" b="1" dirty="0" smtClean="0">
                <a:solidFill>
                  <a:srgbClr val="FF0000"/>
                </a:solidFill>
                <a:latin typeface="Britannic Bold" panose="020B0903060703020204" pitchFamily="34" charset="0"/>
              </a:rPr>
              <a:t>2022-2023</a:t>
            </a:r>
            <a:endParaRPr lang="ar-IQ" sz="3200" b="1" dirty="0" smtClean="0">
              <a:solidFill>
                <a:srgbClr val="FF0000"/>
              </a:solidFill>
              <a:latin typeface="Britannic Bold" panose="020B0903060703020204" pitchFamily="34" charset="0"/>
            </a:endParaRPr>
          </a:p>
          <a:p>
            <a:r>
              <a:rPr lang="ar-IQ" sz="3200" b="1" dirty="0" smtClean="0">
                <a:solidFill>
                  <a:srgbClr val="FF0000"/>
                </a:solidFill>
                <a:latin typeface="Britannic Bold" panose="020B0903060703020204" pitchFamily="34" charset="0"/>
              </a:rPr>
              <a:t>الفصل الدراسي الأول</a:t>
            </a:r>
          </a:p>
          <a:p>
            <a:r>
              <a:rPr lang="ar-IQ" sz="3200" b="1" dirty="0" smtClean="0">
                <a:solidFill>
                  <a:srgbClr val="FF0000"/>
                </a:solidFill>
                <a:latin typeface="Britannic Bold" panose="020B0903060703020204" pitchFamily="34" charset="0"/>
              </a:rPr>
              <a:t>م. زهراء مبروك عبد الله الربيعي</a:t>
            </a:r>
          </a:p>
          <a:p>
            <a:endParaRPr lang="ar-IQ"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sz="4400" dirty="0" smtClean="0">
                <a:solidFill>
                  <a:srgbClr val="FF0000"/>
                </a:solidFill>
              </a:rPr>
              <a:t>الهدف من قانون التنفيذ</a:t>
            </a:r>
            <a:r>
              <a:rPr lang="ar-IQ" dirty="0" smtClean="0">
                <a:solidFill>
                  <a:srgbClr val="FF0000"/>
                </a:solidFill>
              </a:rPr>
              <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1259632" y="2492896"/>
            <a:ext cx="6798736" cy="3444997"/>
          </a:xfrm>
        </p:spPr>
        <p:txBody>
          <a:bodyPr>
            <a:normAutofit/>
          </a:bodyPr>
          <a:lstStyle/>
          <a:p>
            <a:pPr algn="just" rtl="1">
              <a:buNone/>
            </a:pPr>
            <a:r>
              <a:rPr lang="ar-IQ" sz="2800" dirty="0" smtClean="0"/>
              <a:t>يهدف قانون التنفيذ الى صيانة حقوق الدولة والمواطنين وتيسير إجراءات التنفيذ وتربية المواطنين بروح التنفيذ الرضائي للأحكام والمحررات التنفيذية وإحترام سيادة القانون لضمان إستقرار المعاملات القانونية بينهم وتحقيق أهداف التنمية القومية</a:t>
            </a:r>
            <a:endParaRPr lang="ar-IQ"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dirty="0" smtClean="0">
                <a:solidFill>
                  <a:srgbClr val="FF0000"/>
                </a:solidFill>
              </a:rPr>
              <a:t>صيانة حقوق الدولة</a:t>
            </a:r>
            <a:endParaRPr lang="ar-IQ" dirty="0">
              <a:solidFill>
                <a:srgbClr val="FF0000"/>
              </a:solidFill>
            </a:endParaRPr>
          </a:p>
        </p:txBody>
      </p:sp>
      <p:sp>
        <p:nvSpPr>
          <p:cNvPr id="3" name="عنصر نائب للمحتوى 2"/>
          <p:cNvSpPr>
            <a:spLocks noGrp="1"/>
          </p:cNvSpPr>
          <p:nvPr>
            <p:ph idx="1"/>
          </p:nvPr>
        </p:nvSpPr>
        <p:spPr>
          <a:xfrm>
            <a:off x="1187624" y="2348880"/>
            <a:ext cx="6798736" cy="3444997"/>
          </a:xfrm>
        </p:spPr>
        <p:txBody>
          <a:bodyPr>
            <a:normAutofit/>
          </a:bodyPr>
          <a:lstStyle/>
          <a:p>
            <a:pPr algn="r" rtl="1"/>
            <a:r>
              <a:rPr lang="ar-IQ" sz="2800" dirty="0" smtClean="0"/>
              <a:t>إن السندات أو الاحكام المنفذة لدى مديرية التنفيذ قد يكون الدائن فيها إحدى مؤسسات الدولة مما يستوجب حماية المال العام بإجراءات تؤمن إستيفائه دون مماطلة ويجد ذلك سنده في أحكام المادة 26 من قانون التنفيذ.</a:t>
            </a:r>
            <a:endParaRPr lang="ar-IQ"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IQ" dirty="0" smtClean="0">
                <a:solidFill>
                  <a:srgbClr val="FF0000"/>
                </a:solidFill>
              </a:rPr>
              <a:t>صيانة حقوق المواطن</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just" rtl="1">
              <a:buNone/>
            </a:pPr>
            <a:r>
              <a:rPr lang="ar-IQ" sz="2800" dirty="0" smtClean="0"/>
              <a:t>على الرغم من أن السلطة العامة ملزمة بإجبار المدين على لزوم الوفاء بالتزاماته إتجاه الدائن المقررة بموجب السندات القابلة للتنفيذ إلا أن المشرع قد التزم جانب المدين في أحيان أخرى كما في حالة تحديده النسبة التي يجب إستقطاعها من راتب أو مخصصات المدين الموظف أو عدم جواز حبسه إذا بلغ الستين عاماً أو أستثنى أموال من الحجز على الرغم من كفايتها لسداد الدين.</a:t>
            </a:r>
            <a:endParaRPr lang="ar-IQ"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IQ" dirty="0" smtClean="0">
                <a:solidFill>
                  <a:srgbClr val="FF0000"/>
                </a:solidFill>
              </a:rPr>
              <a:t>تربية المواطن بروح التنفيذ الرضائي</a:t>
            </a:r>
            <a:endParaRPr lang="ar-IQ" dirty="0">
              <a:solidFill>
                <a:srgbClr val="FF0000"/>
              </a:solidFill>
            </a:endParaRPr>
          </a:p>
        </p:txBody>
      </p:sp>
      <p:sp>
        <p:nvSpPr>
          <p:cNvPr id="3" name="Content Placeholder 2"/>
          <p:cNvSpPr>
            <a:spLocks noGrp="1"/>
          </p:cNvSpPr>
          <p:nvPr>
            <p:ph idx="1"/>
          </p:nvPr>
        </p:nvSpPr>
        <p:spPr/>
        <p:txBody>
          <a:bodyPr/>
          <a:lstStyle/>
          <a:p>
            <a:pPr algn="just" rtl="1"/>
            <a:r>
              <a:rPr lang="ar-IQ" dirty="0" smtClean="0"/>
              <a:t>إن قانون التنفيذ قد اختط طريقين لاستيفاء الحقوق المودعة سنداتها أو الاحكام المقررةلها في الدوائر المعنية وهما التنفيذ الرضائي والتنفيذ الجبري إذ منح المدين فرصة التنفيذ الرضائي خلال سبعة أيام من اليوم التالي لتاريخ تبليغه بمذكرة الاخبار بالتنفيذ ومكافأة له على القيام بهذا التنفيذ دون اللجوء الى إحضاره جبراً وإلزامه بذلك قرر المشرع إعفائه من رسم التحصيل عما يقوم بتنفيذه.</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568952" cy="5760640"/>
          </a:xfrm>
          <a:solidFill>
            <a:schemeClr val="bg1"/>
          </a:solidFill>
        </p:spPr>
        <p:txBody>
          <a:bodyPr>
            <a:normAutofit/>
          </a:bodyPr>
          <a:lstStyle/>
          <a:p>
            <a:pPr algn="ctr" rtl="1"/>
            <a:r>
              <a:rPr lang="ar-IQ" sz="2800" b="1" dirty="0" smtClean="0"/>
              <a:t>إحترام سيادة القانون </a:t>
            </a:r>
          </a:p>
          <a:p>
            <a:pPr algn="just" rtl="1"/>
            <a:r>
              <a:rPr lang="ar-IQ" sz="2800" dirty="0" smtClean="0"/>
              <a:t>إن اقتصاص الدائن من مدينه مبدأ كان سائداً في ظل العصور القديمة إذ ترك له الحق في اختيار الطريقة التي يستوفي منها دينه حتى وإن أدى ذلك الى قتله ،لكن لم يعد هذا المبدأ ينسجم مع مبدأ سيادة القانون وإن هذا المبدأ يؤدي الى ضمان استقرار المعاملات واقتضاء الحقوق الواردة فيها بسهولة ويسر مما يتيح خلق الثقة والطمأنينة في نفوس المتعاملين .</a:t>
            </a:r>
            <a:endParaRPr lang="ar-IQ"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314</TotalTime>
  <Words>291</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Organic</vt:lpstr>
      <vt:lpstr>  أهداف قانون التنفيذ </vt:lpstr>
      <vt:lpstr>PowerPoint Presentation</vt:lpstr>
      <vt:lpstr>الهدف من قانون التنفيذ </vt:lpstr>
      <vt:lpstr>صيانة حقوق الدولة</vt:lpstr>
      <vt:lpstr>صيانة حقوق المواطن</vt:lpstr>
      <vt:lpstr>تربية المواطن بروح التنفيذ الرضائي</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Zahraa</cp:lastModifiedBy>
  <cp:revision>49</cp:revision>
  <dcterms:created xsi:type="dcterms:W3CDTF">2019-04-14T09:27:59Z</dcterms:created>
  <dcterms:modified xsi:type="dcterms:W3CDTF">2022-09-28T01:35:53Z</dcterms:modified>
</cp:coreProperties>
</file>