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13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20EDB95-C1D3-416E-8BCF-EDADE3824308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8DDA03-88EA-415A-BA22-89850270B9F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795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DA03-88EA-415A-BA22-89850270B9FC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9754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588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7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109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113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625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55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555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196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680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712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397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79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1224135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 smtClean="0">
                <a:ea typeface="Calibri"/>
                <a:cs typeface="Arial"/>
              </a:rPr>
              <a:t>مبدأ المشروعية</a:t>
            </a:r>
            <a:endParaRPr lang="en-US" sz="3200" dirty="0">
              <a:ea typeface="Calibri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600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100" dirty="0" smtClean="0">
                <a:solidFill>
                  <a:schemeClr val="tx1"/>
                </a:solidFill>
                <a:ea typeface="Calibri"/>
              </a:rPr>
              <a:t>ويقصد به: مبدأ الخضوع للقانون, وبما ان الدولة الحديثة هي دولة قانونية, فهو يعني خضوع الجميع حكاماً ومحومين للقانون .</a:t>
            </a:r>
            <a:endParaRPr lang="ar-IQ" sz="21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100" dirty="0" smtClean="0">
                <a:solidFill>
                  <a:schemeClr val="tx1"/>
                </a:solidFill>
                <a:ea typeface="Calibri"/>
                <a:cs typeface="Arial"/>
              </a:rPr>
              <a:t>والمقصود بمبدأ المشروعية في القضاء الاداري هو : خضوع الادارة للقانون وتصرفاتها وفقا لاحكامه . </a:t>
            </a:r>
            <a:endParaRPr lang="en-US" sz="22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200" dirty="0">
                <a:solidFill>
                  <a:schemeClr val="tx1"/>
                </a:solidFill>
                <a:ea typeface="Calibri"/>
              </a:rPr>
              <a:t>       </a:t>
            </a:r>
            <a:r>
              <a:rPr lang="ar-IQ" sz="2200" dirty="0" smtClean="0">
                <a:solidFill>
                  <a:schemeClr val="tx1"/>
                </a:solidFill>
                <a:ea typeface="Calibri"/>
              </a:rPr>
              <a:t>وقد انقسم الفقه بشأن مدلول خضوع الادارة للقانون الى اكثر من رأي ...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22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n-US" sz="1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/>
            <a:endParaRPr lang="ar-IQ" sz="1400" dirty="0"/>
          </a:p>
        </p:txBody>
      </p:sp>
    </p:spTree>
    <p:extLst>
      <p:ext uri="{BB962C8B-B14F-4D97-AF65-F5344CB8AC3E}">
        <p14:creationId xmlns:p14="http://schemas.microsoft.com/office/powerpoint/2010/main" val="1824369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75252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800" dirty="0" smtClean="0">
              <a:ea typeface="Calibri"/>
            </a:endParaRPr>
          </a:p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ar-IQ" sz="2200" dirty="0" smtClean="0">
                <a:solidFill>
                  <a:prstClr val="black"/>
                </a:solidFill>
                <a:ea typeface="Calibri"/>
                <a:cs typeface="Simplified Arabic"/>
              </a:rPr>
              <a:t>* فهناك </a:t>
            </a:r>
            <a:r>
              <a:rPr lang="ar-IQ" sz="2200" dirty="0">
                <a:solidFill>
                  <a:prstClr val="black"/>
                </a:solidFill>
                <a:ea typeface="Calibri"/>
                <a:cs typeface="Simplified Arabic"/>
              </a:rPr>
              <a:t>من ذهب الى ان معناه هو : عدم جواز ان تأتي الادارة عملا </a:t>
            </a:r>
            <a:r>
              <a:rPr lang="ar-IQ" sz="2200" dirty="0" smtClean="0">
                <a:solidFill>
                  <a:prstClr val="black"/>
                </a:solidFill>
                <a:ea typeface="Calibri"/>
                <a:cs typeface="Simplified Arabic"/>
              </a:rPr>
              <a:t>مخالفاً </a:t>
            </a:r>
            <a:r>
              <a:rPr lang="ar-IQ" sz="2200" dirty="0">
                <a:solidFill>
                  <a:prstClr val="black"/>
                </a:solidFill>
                <a:ea typeface="Calibri"/>
                <a:cs typeface="Simplified Arabic"/>
              </a:rPr>
              <a:t>للقانون. </a:t>
            </a:r>
            <a:endParaRPr lang="ar-IQ" sz="1800" dirty="0" smtClean="0">
              <a:ea typeface="Calibri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1800" dirty="0" smtClean="0">
                <a:ea typeface="Calibri"/>
              </a:rPr>
              <a:t>والبعض الاخر يفسره على انه: خضوع الادارة للقانون بضرورة استنادها في كل تصرفاتها على اساس من القانون , ي ان يستند الى قاعدة قانونية 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1800" smtClean="0">
                <a:ea typeface="Calibri"/>
              </a:rPr>
              <a:t>اما الرأي الثالث </a:t>
            </a:r>
            <a:r>
              <a:rPr lang="ar-IQ" sz="1800" dirty="0" smtClean="0">
                <a:ea typeface="Calibri"/>
              </a:rPr>
              <a:t>فيذهب الى انه: </a:t>
            </a:r>
            <a:r>
              <a:rPr lang="ar-IQ" sz="1800" smtClean="0">
                <a:ea typeface="Calibri"/>
              </a:rPr>
              <a:t>ان اعمال </a:t>
            </a:r>
            <a:r>
              <a:rPr lang="ar-IQ" sz="1800" dirty="0" smtClean="0">
                <a:ea typeface="Calibri"/>
              </a:rPr>
              <a:t>الادارة لا تكون مشروعة الا اذا كانت مجرد تنفيذ أو تطبيق لقاعدة تشريعية قائمة من قبل . </a:t>
            </a:r>
            <a:endParaRPr lang="ar-IQ" sz="1800" dirty="0" smtClean="0">
              <a:ea typeface="Calibri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ar-IQ" sz="1800" dirty="0" smtClean="0">
              <a:ea typeface="Calibri"/>
            </a:endParaRPr>
          </a:p>
          <a:p>
            <a:pPr marL="0" indent="0">
              <a:lnSpc>
                <a:spcPct val="150000"/>
              </a:lnSpc>
              <a:buNone/>
            </a:pPr>
            <a:endParaRPr lang="ar-IQ" sz="1400" dirty="0"/>
          </a:p>
        </p:txBody>
      </p:sp>
    </p:spTree>
    <p:extLst>
      <p:ext uri="{BB962C8B-B14F-4D97-AF65-F5344CB8AC3E}">
        <p14:creationId xmlns:p14="http://schemas.microsoft.com/office/powerpoint/2010/main" val="1107779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125</Words>
  <Application>Microsoft Office PowerPoint</Application>
  <PresentationFormat>On-screen Show 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مبدأ المشروعية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الـتـعـريـف بـظـاهــرة الـفـسـاد</dc:title>
  <dc:creator>DR.Ahmed Saker 2O11</dc:creator>
  <cp:lastModifiedBy>DR.Ahmed Saker 2O11</cp:lastModifiedBy>
  <cp:revision>10</cp:revision>
  <dcterms:created xsi:type="dcterms:W3CDTF">2019-03-10T17:06:17Z</dcterms:created>
  <dcterms:modified xsi:type="dcterms:W3CDTF">2022-09-17T09:01:11Z</dcterms:modified>
</cp:coreProperties>
</file>