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13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20EDB95-C1D3-416E-8BCF-EDADE3824308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8DDA03-88EA-415A-BA22-89850270B9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795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DA03-88EA-415A-BA22-89850270B9FC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975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58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7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109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13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62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55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555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196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680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712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397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7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620689"/>
            <a:ext cx="6480720" cy="108012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 smtClean="0">
                <a:ea typeface="Calibri"/>
                <a:cs typeface="+mn-cs"/>
              </a:rPr>
              <a:t>تدرج القواعد القانونية </a:t>
            </a:r>
            <a:endParaRPr lang="ar-IQ" sz="2800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064896" cy="417646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800" dirty="0" smtClean="0">
                <a:solidFill>
                  <a:schemeClr val="tx1"/>
                </a:solidFill>
                <a:ea typeface="Calibri"/>
              </a:rPr>
              <a:t>       </a:t>
            </a:r>
            <a:r>
              <a:rPr lang="ar-IQ" sz="1600" dirty="0" smtClean="0">
                <a:solidFill>
                  <a:schemeClr val="tx1"/>
                </a:solidFill>
                <a:ea typeface="Calibri"/>
              </a:rPr>
              <a:t> </a:t>
            </a:r>
            <a:r>
              <a:rPr lang="ar-IQ" sz="1800" b="1" dirty="0" smtClean="0">
                <a:solidFill>
                  <a:schemeClr val="tx1"/>
                </a:solidFill>
                <a:ea typeface="Calibri"/>
              </a:rPr>
              <a:t>مصادر المشروعية ليست بدرجة واحدة من القوة والالزامية, وانما عناك مصادر تعلو عن مصادر اخرى ولها قوة الزامية اعلى من الاخرى , ولهذا وجب على كل سلطة عند ممارسة نشاطها ان تراعي هذه القواعد لقانونية . </a:t>
            </a:r>
            <a:endParaRPr lang="ar-IQ" sz="1800" b="1" dirty="0" smtClean="0">
              <a:solidFill>
                <a:schemeClr val="tx1"/>
              </a:solidFill>
              <a:ea typeface="Calibri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800" b="1" dirty="0" smtClean="0">
                <a:solidFill>
                  <a:schemeClr val="tx1"/>
                </a:solidFill>
                <a:ea typeface="Calibri"/>
              </a:rPr>
              <a:t>وهذا فأن تدرج القواعد القانونية شكلا و موضوعا يعد من اهم عناصر هذه الدولة فضلا عن وجود لدستور واعتماد لفصل بين السلطات و وجود رقابة قضائية على اعمل الادارة . </a:t>
            </a:r>
            <a:endParaRPr lang="ar-IQ" sz="1800" b="1" dirty="0" smtClean="0">
              <a:solidFill>
                <a:schemeClr val="tx1"/>
              </a:solidFill>
              <a:ea typeface="Calibri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1800" b="1" dirty="0" smtClean="0">
                <a:solidFill>
                  <a:schemeClr val="tx1"/>
                </a:solidFill>
                <a:ea typeface="Calibri"/>
                <a:cs typeface="Simplified Arabic"/>
              </a:rPr>
              <a:t>حيث ان تدرج القواعد القانونية طبقا للمعيار الشكلي, تكون القواعد القانونية المكتوبة في قمة الهرم ثم تأتي قواعد التشريع العادي ثم الانظمة واللوائح ثم المبادىء القانونية العادية ثم العرف . </a:t>
            </a:r>
            <a:endParaRPr lang="ar-IQ" sz="1800" b="1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1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/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182436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9"/>
            <a:ext cx="8229600" cy="388843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ar-IQ" sz="1600" b="1" dirty="0">
                <a:ea typeface="Calibri"/>
              </a:rPr>
              <a:t> </a:t>
            </a:r>
            <a:r>
              <a:rPr lang="ar-IQ" sz="1800" b="1" u="sng" dirty="0" smtClean="0">
                <a:ea typeface="Calibri"/>
              </a:rPr>
              <a:t>اما النتائج التي تترتب على مخالفة تدرج القواعد القانونية فهي :-</a:t>
            </a: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ar-IQ" sz="1600" b="1" dirty="0" smtClean="0">
                <a:ea typeface="Calibri"/>
                <a:cs typeface="Arial"/>
              </a:rPr>
              <a:t>1- عدم دستورية القوانين .</a:t>
            </a:r>
          </a:p>
          <a:p>
            <a:pPr marL="0" lv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ar-IQ" sz="1600" b="1" dirty="0" smtClean="0">
                <a:ea typeface="Calibri"/>
                <a:cs typeface="Arial"/>
              </a:rPr>
              <a:t>2- البطلان : وينقسم الى :-</a:t>
            </a: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ar-IQ" sz="1600" b="1" dirty="0" smtClean="0">
                <a:ea typeface="Calibri"/>
                <a:cs typeface="Arial"/>
              </a:rPr>
              <a:t>الانعدام </a:t>
            </a: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ar-IQ" sz="1600" b="1" dirty="0" smtClean="0">
                <a:ea typeface="Calibri"/>
                <a:cs typeface="Arial"/>
              </a:rPr>
              <a:t>البطلان المطلق </a:t>
            </a: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ar-IQ" sz="1600" b="1" dirty="0" smtClean="0">
                <a:ea typeface="Calibri"/>
                <a:cs typeface="Arial"/>
              </a:rPr>
              <a:t>البطلان النسبي </a:t>
            </a:r>
            <a:endParaRPr lang="en-US" sz="16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7779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131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تدرج القواعد القانونية 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الـتـعـريـف بـظـاهــرة الـفـسـاد</dc:title>
  <dc:creator>DR.Ahmed Saker 2O11</dc:creator>
  <cp:lastModifiedBy>DR.Ahmed Saker 2O11</cp:lastModifiedBy>
  <cp:revision>13</cp:revision>
  <dcterms:created xsi:type="dcterms:W3CDTF">2019-03-10T17:06:17Z</dcterms:created>
  <dcterms:modified xsi:type="dcterms:W3CDTF">2022-09-17T09:25:28Z</dcterms:modified>
</cp:coreProperties>
</file>