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63" r:id="rId5"/>
    <p:sldId id="264" r:id="rId6"/>
    <p:sldId id="261" r:id="rId7"/>
    <p:sldId id="259"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586B4BD6-E2B7-42F7-BE87-5C9AED970B9C}" type="datetimeFigureOut">
              <a:rPr lang="ar-IQ" smtClean="0"/>
              <a:pPr/>
              <a:t>05/03/1444</a:t>
            </a:fld>
            <a:endParaRPr lang="ar-IQ"/>
          </a:p>
        </p:txBody>
      </p:sp>
      <p:sp>
        <p:nvSpPr>
          <p:cNvPr id="17" name="عنصر نائب للتذييل 16"/>
          <p:cNvSpPr>
            <a:spLocks noGrp="1"/>
          </p:cNvSpPr>
          <p:nvPr>
            <p:ph type="ftr" sz="quarter" idx="11"/>
          </p:nvPr>
        </p:nvSpPr>
        <p:spPr>
          <a:xfrm>
            <a:off x="5410200" y="4205288"/>
            <a:ext cx="1295400" cy="457200"/>
          </a:xfrm>
        </p:spPr>
        <p:txBody>
          <a:bodyPr/>
          <a:lstStyle/>
          <a:p>
            <a:endParaRPr lang="ar-IQ"/>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ABF40BC-2B4C-430F-8F3E-C36B03D2F44B}"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05/03/1444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05/03/1444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05/03/1444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05/03/1444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05/03/1444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586B4BD6-E2B7-42F7-BE87-5C9AED970B9C}" type="datetimeFigureOut">
              <a:rPr lang="ar-IQ" smtClean="0"/>
              <a:pPr/>
              <a:t>05/03/1444</a:t>
            </a:fld>
            <a:endParaRPr lang="ar-IQ"/>
          </a:p>
        </p:txBody>
      </p:sp>
      <p:sp>
        <p:nvSpPr>
          <p:cNvPr id="27" name="عنصر نائب لرقم الشريحة 26"/>
          <p:cNvSpPr>
            <a:spLocks noGrp="1"/>
          </p:cNvSpPr>
          <p:nvPr>
            <p:ph type="sldNum" sz="quarter" idx="11"/>
          </p:nvPr>
        </p:nvSpPr>
        <p:spPr/>
        <p:txBody>
          <a:bodyPr rtlCol="0"/>
          <a:lstStyle/>
          <a:p>
            <a:fld id="{1ABF40BC-2B4C-430F-8F3E-C36B03D2F44B}" type="slidenum">
              <a:rPr lang="ar-IQ" smtClean="0"/>
              <a:pPr/>
              <a:t>‹#›</a:t>
            </a:fld>
            <a:endParaRPr lang="ar-IQ"/>
          </a:p>
        </p:txBody>
      </p:sp>
      <p:sp>
        <p:nvSpPr>
          <p:cNvPr id="28" name="عنصر نائب للتذييل 27"/>
          <p:cNvSpPr>
            <a:spLocks noGrp="1"/>
          </p:cNvSpPr>
          <p:nvPr>
            <p:ph type="ftr" sz="quarter" idx="12"/>
          </p:nvPr>
        </p:nvSpPr>
        <p:spPr/>
        <p:txBody>
          <a:bodyPr rtlCol="0"/>
          <a:lstStyle/>
          <a:p>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586B4BD6-E2B7-42F7-BE87-5C9AED970B9C}" type="datetimeFigureOut">
              <a:rPr lang="ar-IQ" smtClean="0"/>
              <a:pPr/>
              <a:t>05/03/1444</a:t>
            </a:fld>
            <a:endParaRPr lang="ar-IQ"/>
          </a:p>
        </p:txBody>
      </p:sp>
      <p:sp>
        <p:nvSpPr>
          <p:cNvPr id="4" name="عنصر نائب للتذييل 3"/>
          <p:cNvSpPr>
            <a:spLocks noGrp="1"/>
          </p:cNvSpPr>
          <p:nvPr>
            <p:ph type="ftr" sz="quarter" idx="11"/>
          </p:nvPr>
        </p:nvSpPr>
        <p:spPr>
          <a:xfrm>
            <a:off x="5257800" y="612648"/>
            <a:ext cx="1325880" cy="457200"/>
          </a:xfrm>
        </p:spPr>
        <p:txBody>
          <a:bodyPr/>
          <a:lstStyle/>
          <a:p>
            <a:endParaRPr lang="ar-IQ"/>
          </a:p>
        </p:txBody>
      </p:sp>
      <p:sp>
        <p:nvSpPr>
          <p:cNvPr id="5" name="عنصر نائب لرقم الشريحة 4"/>
          <p:cNvSpPr>
            <a:spLocks noGrp="1"/>
          </p:cNvSpPr>
          <p:nvPr>
            <p:ph type="sldNum" sz="quarter" idx="12"/>
          </p:nvPr>
        </p:nvSpPr>
        <p:spPr>
          <a:xfrm>
            <a:off x="8174736" y="2272"/>
            <a:ext cx="762000" cy="365760"/>
          </a:xfrm>
        </p:spPr>
        <p:txBody>
          <a:bodyPr/>
          <a:lstStyle/>
          <a:p>
            <a:fld id="{1ABF40BC-2B4C-430F-8F3E-C36B03D2F44B}"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86B4BD6-E2B7-42F7-BE87-5C9AED970B9C}" type="datetimeFigureOut">
              <a:rPr lang="ar-IQ" smtClean="0"/>
              <a:pPr/>
              <a:t>05/03/1444</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05/03/1444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05/03/1444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86B4BD6-E2B7-42F7-BE87-5C9AED970B9C}" type="datetimeFigureOut">
              <a:rPr lang="ar-IQ" smtClean="0"/>
              <a:pPr/>
              <a:t>05/03/1444</a:t>
            </a:fld>
            <a:endParaRPr lang="ar-IQ"/>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IQ"/>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ABF40BC-2B4C-430F-8F3E-C36B03D2F44B}"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محاضرات في مادة قانون التنفيذ</a:t>
            </a:r>
            <a:endParaRPr lang="ar-IQ" dirty="0"/>
          </a:p>
        </p:txBody>
      </p:sp>
      <p:sp>
        <p:nvSpPr>
          <p:cNvPr id="3" name="عنوان فرعي 2"/>
          <p:cNvSpPr>
            <a:spLocks noGrp="1"/>
          </p:cNvSpPr>
          <p:nvPr>
            <p:ph type="subTitle" idx="1"/>
          </p:nvPr>
        </p:nvSpPr>
        <p:spPr>
          <a:xfrm>
            <a:off x="457200" y="3899938"/>
            <a:ext cx="5626968" cy="2337374"/>
          </a:xfrm>
        </p:spPr>
        <p:txBody>
          <a:bodyPr>
            <a:noAutofit/>
          </a:bodyPr>
          <a:lstStyle/>
          <a:p>
            <a:pPr algn="ctr"/>
            <a:r>
              <a:rPr lang="ar-IQ" sz="3600" b="1" dirty="0" smtClean="0">
                <a:solidFill>
                  <a:srgbClr val="FF0000"/>
                </a:solidFill>
              </a:rPr>
              <a:t>المرحلة الرابعة/ المحاضرة الثامنة</a:t>
            </a:r>
          </a:p>
          <a:p>
            <a:pPr algn="ctr"/>
            <a:r>
              <a:rPr lang="ar-IQ" sz="3600" b="1" dirty="0" smtClean="0">
                <a:solidFill>
                  <a:srgbClr val="FF0000"/>
                </a:solidFill>
              </a:rPr>
              <a:t>العام الدراسي 2022-2023 </a:t>
            </a:r>
          </a:p>
          <a:p>
            <a:pPr algn="ctr"/>
            <a:r>
              <a:rPr lang="ar-IQ" sz="3600" b="1" dirty="0" smtClean="0">
                <a:solidFill>
                  <a:srgbClr val="FF0000"/>
                </a:solidFill>
              </a:rPr>
              <a:t>الفصل الدراسي الأول</a:t>
            </a:r>
          </a:p>
          <a:p>
            <a:pPr algn="ctr"/>
            <a:r>
              <a:rPr lang="ar-IQ" sz="3600" b="1" dirty="0" smtClean="0">
                <a:solidFill>
                  <a:srgbClr val="FF0000"/>
                </a:solidFill>
              </a:rPr>
              <a:t>م. زهراء مبروك عبد الله الربيعي</a:t>
            </a:r>
          </a:p>
          <a:p>
            <a:pPr algn="ctr"/>
            <a:endParaRPr lang="ar-IQ" sz="3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2060848"/>
            <a:ext cx="7772400" cy="1362075"/>
          </a:xfrm>
        </p:spPr>
        <p:txBody>
          <a:bodyPr/>
          <a:lstStyle/>
          <a:p>
            <a:pPr algn="ctr"/>
            <a:r>
              <a:rPr lang="ar-IQ" dirty="0" smtClean="0">
                <a:solidFill>
                  <a:srgbClr val="FF0000"/>
                </a:solidFill>
              </a:rPr>
              <a:t>الاحكام القضائية</a:t>
            </a:r>
            <a:endParaRPr lang="ar-IQ"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dirty="0" smtClean="0">
                <a:solidFill>
                  <a:srgbClr val="FF0000"/>
                </a:solidFill>
              </a:rPr>
              <a:t>أركان الاحكام القضائية</a:t>
            </a:r>
            <a:endParaRPr lang="ar-IQ" dirty="0">
              <a:solidFill>
                <a:srgbClr val="FF0000"/>
              </a:solidFill>
            </a:endParaRPr>
          </a:p>
        </p:txBody>
      </p:sp>
      <p:sp>
        <p:nvSpPr>
          <p:cNvPr id="3" name="عنصر نائب للمحتوى 2"/>
          <p:cNvSpPr>
            <a:spLocks noGrp="1"/>
          </p:cNvSpPr>
          <p:nvPr>
            <p:ph idx="1"/>
          </p:nvPr>
        </p:nvSpPr>
        <p:spPr/>
        <p:txBody>
          <a:bodyPr>
            <a:normAutofit/>
          </a:bodyPr>
          <a:lstStyle/>
          <a:p>
            <a:pPr algn="just">
              <a:buNone/>
            </a:pPr>
            <a:r>
              <a:rPr lang="ar-IQ" sz="3600" b="1" dirty="0" smtClean="0"/>
              <a:t>الركن الاول:أن يصدر من محكمة تابعة لجهة قضائية</a:t>
            </a:r>
          </a:p>
          <a:p>
            <a:pPr algn="just">
              <a:buNone/>
            </a:pPr>
            <a:r>
              <a:rPr lang="ar-IQ" sz="3600" b="1" dirty="0" smtClean="0"/>
              <a:t>الركن الثاني:أن يصدر في خصومة قضائية</a:t>
            </a:r>
          </a:p>
          <a:p>
            <a:pPr algn="just">
              <a:buNone/>
            </a:pPr>
            <a:r>
              <a:rPr lang="ar-IQ" sz="3600" b="1" dirty="0" smtClean="0"/>
              <a:t>الركن الثالث: أن يكون قد استوفى الشكل المقرر</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b="1" dirty="0" smtClean="0"/>
              <a:t>صدور الحكم من محكمة تابعة لجهة قضائية</a:t>
            </a:r>
            <a:endParaRPr lang="ar-IQ" b="1" dirty="0"/>
          </a:p>
        </p:txBody>
      </p:sp>
      <p:sp>
        <p:nvSpPr>
          <p:cNvPr id="3" name="عنصر نائب للمحتوى 2"/>
          <p:cNvSpPr>
            <a:spLocks noGrp="1"/>
          </p:cNvSpPr>
          <p:nvPr>
            <p:ph idx="1"/>
          </p:nvPr>
        </p:nvSpPr>
        <p:spPr/>
        <p:txBody>
          <a:bodyPr>
            <a:normAutofit/>
          </a:bodyPr>
          <a:lstStyle/>
          <a:p>
            <a:pPr algn="just">
              <a:buNone/>
            </a:pPr>
            <a:r>
              <a:rPr lang="ar-IQ" sz="3200" dirty="0" smtClean="0"/>
              <a:t>  إن قانون التنظيم القضائي قد عين المحاكم التي تقع ضمن الهيكل التنظيمي للسلطة القضائية والتي خولها سلطة إصدارالاحكام والقرارات تبعاً للموضوعات التي تدخل ضمن اختصاصها النوعي أو الوظيفي أو القيمي .</a:t>
            </a:r>
            <a:endParaRPr lang="ar-IQ" sz="32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صدور الحكم في خصومة قضائية</a:t>
            </a:r>
            <a:endParaRPr lang="ar-IQ" dirty="0"/>
          </a:p>
        </p:txBody>
      </p:sp>
      <p:sp>
        <p:nvSpPr>
          <p:cNvPr id="3" name="عنصر نائب للمحتوى 2"/>
          <p:cNvSpPr>
            <a:spLocks noGrp="1"/>
          </p:cNvSpPr>
          <p:nvPr>
            <p:ph idx="1"/>
          </p:nvPr>
        </p:nvSpPr>
        <p:spPr/>
        <p:txBody>
          <a:bodyPr>
            <a:normAutofit/>
          </a:bodyPr>
          <a:lstStyle/>
          <a:p>
            <a:pPr algn="just"/>
            <a:r>
              <a:rPr lang="ar-IQ" sz="3200" b="1" dirty="0" smtClean="0"/>
              <a:t>إن إقامة الدعوى هي مفتاح الخصومة بين طرفيها أو أطرافها ومن ثم تتوالى الاجراءات بشكل منطقي لتصل الى الخاتمة بإصدار الحكم ويتخلل الفترة الممتدة بين بدأ الخصومة وانتهاءها جملة من الإجراءات التي هدفها توفير القدر الاكبر من الضمانات لاصدار الحكم القضائي.</a:t>
            </a:r>
            <a:endParaRPr lang="ar-IQ" sz="32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052736"/>
            <a:ext cx="8208912" cy="4469128"/>
          </a:xfrm>
        </p:spPr>
        <p:txBody>
          <a:bodyPr>
            <a:normAutofit/>
          </a:bodyPr>
          <a:lstStyle/>
          <a:p>
            <a:pPr algn="just">
              <a:buNone/>
            </a:pPr>
            <a:r>
              <a:rPr lang="ar-IQ" sz="3600" b="1" dirty="0" smtClean="0"/>
              <a:t>أن يكون الحكم قد استوفى الشكل المقرر </a:t>
            </a:r>
          </a:p>
          <a:p>
            <a:pPr algn="just">
              <a:buNone/>
            </a:pPr>
            <a:r>
              <a:rPr lang="ar-IQ" sz="3600" b="1" dirty="0" smtClean="0"/>
              <a:t>إن الشكل ذا أهمية كبيرة في الاعتداد بالحكم القضائي ويبنى على ذلك أن الحكم الذي لا يصدر وفقاً للوضاع المقررة له يعد حكماً منعدماًولا ينتج أثراً .</a:t>
            </a:r>
          </a:p>
          <a:p>
            <a:pPr algn="just">
              <a:buNone/>
            </a:pPr>
            <a:r>
              <a:rPr lang="ar-IQ" sz="3600" b="1" dirty="0" smtClean="0"/>
              <a:t>وحددت المواد 156-163 من قانون المرافعات الكيفية التي تصدر فيها الاحكام وإجراءات إصدارها.</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dirty="0" smtClean="0"/>
              <a:t>أن يكون الحكم مكتوباً</a:t>
            </a:r>
            <a:br>
              <a:rPr lang="ar-IQ" dirty="0" smtClean="0"/>
            </a:br>
            <a:endParaRPr lang="ar-IQ" dirty="0"/>
          </a:p>
        </p:txBody>
      </p:sp>
      <p:sp>
        <p:nvSpPr>
          <p:cNvPr id="3" name="عنصر نائب للمحتوى 2"/>
          <p:cNvSpPr>
            <a:spLocks noGrp="1"/>
          </p:cNvSpPr>
          <p:nvPr>
            <p:ph idx="1"/>
          </p:nvPr>
        </p:nvSpPr>
        <p:spPr/>
        <p:txBody>
          <a:bodyPr>
            <a:normAutofit/>
          </a:bodyPr>
          <a:lstStyle/>
          <a:p>
            <a:r>
              <a:rPr lang="ar-IQ" sz="3600" b="1" dirty="0" smtClean="0"/>
              <a:t>لاستكمال الشكل يجب أن يكون الحكم مكتوباً </a:t>
            </a:r>
          </a:p>
          <a:p>
            <a:r>
              <a:rPr lang="ar-IQ" sz="3600" b="1" dirty="0" smtClean="0"/>
              <a:t>وهذا ما نصت عليه المادة 161 من قانون المرافعات المدنية ب(يتلى منطوق الحكم علناً بعد تحرير مسودته وكتابة أسبابه الموجبة في الجلسة المحددة له)</a:t>
            </a:r>
            <a:endParaRPr lang="ar-IQ" sz="36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409</TotalTime>
  <Words>221</Words>
  <Application>Microsoft Office PowerPoint</Application>
  <PresentationFormat>On-screen Show (4:3)</PresentationFormat>
  <Paragraphs>20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حضري</vt:lpstr>
      <vt:lpstr>محاضرات في مادة قانون التنفيذ</vt:lpstr>
      <vt:lpstr>الاحكام القضائية</vt:lpstr>
      <vt:lpstr>أركان الاحكام القضائية</vt:lpstr>
      <vt:lpstr>صدور الحكم من محكمة تابعة لجهة قضائية</vt:lpstr>
      <vt:lpstr>صدور الحكم في خصومة قضائية</vt:lpstr>
      <vt:lpstr>PowerPoint Presentation</vt:lpstr>
      <vt:lpstr>أن يكون الحكم مكتوباً </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مادة مدخل القانون</dc:title>
  <dc:creator>dell</dc:creator>
  <cp:lastModifiedBy>Zahraa</cp:lastModifiedBy>
  <cp:revision>93</cp:revision>
  <dcterms:created xsi:type="dcterms:W3CDTF">2019-04-14T09:27:59Z</dcterms:created>
  <dcterms:modified xsi:type="dcterms:W3CDTF">2022-09-30T10:17:46Z</dcterms:modified>
</cp:coreProperties>
</file>