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915A1A2B-9A09-4B6D-B476-AA2D911DD052}" type="datetimeFigureOut">
              <a:rPr lang="ar-IQ" smtClean="0"/>
              <a:pPr/>
              <a:t>05/03/1444</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BBD9762F-1523-4309-B726-3D2CC72E3F3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5A1A2B-9A09-4B6D-B476-AA2D911DD052}" type="datetimeFigureOut">
              <a:rPr lang="ar-IQ" smtClean="0"/>
              <a:pPr/>
              <a:t>05/03/1444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D9762F-1523-4309-B726-3D2CC72E3F3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5A1A2B-9A09-4B6D-B476-AA2D911DD052}" type="datetimeFigureOut">
              <a:rPr lang="ar-IQ" smtClean="0"/>
              <a:pPr/>
              <a:t>05/03/1444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D9762F-1523-4309-B726-3D2CC72E3F3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915A1A2B-9A09-4B6D-B476-AA2D911DD052}" type="datetimeFigureOut">
              <a:rPr lang="ar-IQ" smtClean="0"/>
              <a:pPr/>
              <a:t>05/03/1444</a:t>
            </a:fld>
            <a:endParaRPr lang="ar-IQ"/>
          </a:p>
        </p:txBody>
      </p:sp>
      <p:sp>
        <p:nvSpPr>
          <p:cNvPr id="9" name="عنصر نائب لرقم الشريحة 8"/>
          <p:cNvSpPr>
            <a:spLocks noGrp="1"/>
          </p:cNvSpPr>
          <p:nvPr>
            <p:ph type="sldNum" sz="quarter" idx="15"/>
          </p:nvPr>
        </p:nvSpPr>
        <p:spPr/>
        <p:txBody>
          <a:bodyPr rtlCol="0"/>
          <a:lstStyle/>
          <a:p>
            <a:fld id="{BBD9762F-1523-4309-B726-3D2CC72E3F32}" type="slidenum">
              <a:rPr lang="ar-IQ" smtClean="0"/>
              <a:pPr/>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915A1A2B-9A09-4B6D-B476-AA2D911DD052}" type="datetimeFigureOut">
              <a:rPr lang="ar-IQ" smtClean="0"/>
              <a:pPr/>
              <a:t>05/03/1444</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BBD9762F-1523-4309-B726-3D2CC72E3F32}"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5A1A2B-9A09-4B6D-B476-AA2D911DD052}" type="datetimeFigureOut">
              <a:rPr lang="ar-IQ" smtClean="0"/>
              <a:pPr/>
              <a:t>05/03/1444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D9762F-1523-4309-B726-3D2CC72E3F32}" type="slidenum">
              <a:rPr lang="ar-IQ" smtClean="0"/>
              <a:pPr/>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15A1A2B-9A09-4B6D-B476-AA2D911DD052}" type="datetimeFigureOut">
              <a:rPr lang="ar-IQ" smtClean="0"/>
              <a:pPr/>
              <a:t>05/03/1444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BD9762F-1523-4309-B726-3D2CC72E3F32}" type="slidenum">
              <a:rPr lang="ar-IQ" smtClean="0"/>
              <a:pPr/>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15A1A2B-9A09-4B6D-B476-AA2D911DD052}" type="datetimeFigureOut">
              <a:rPr lang="ar-IQ" smtClean="0"/>
              <a:pPr/>
              <a:t>05/03/1444</a:t>
            </a:fld>
            <a:endParaRPr lang="ar-IQ"/>
          </a:p>
        </p:txBody>
      </p:sp>
      <p:sp>
        <p:nvSpPr>
          <p:cNvPr id="7" name="عنصر نائب لرقم الشريحة 6"/>
          <p:cNvSpPr>
            <a:spLocks noGrp="1"/>
          </p:cNvSpPr>
          <p:nvPr>
            <p:ph type="sldNum" sz="quarter" idx="11"/>
          </p:nvPr>
        </p:nvSpPr>
        <p:spPr/>
        <p:txBody>
          <a:bodyPr rtlCol="0"/>
          <a:lstStyle/>
          <a:p>
            <a:fld id="{BBD9762F-1523-4309-B726-3D2CC72E3F32}" type="slidenum">
              <a:rPr lang="ar-IQ" smtClean="0"/>
              <a:pPr/>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5A1A2B-9A09-4B6D-B476-AA2D911DD052}" type="datetimeFigureOut">
              <a:rPr lang="ar-IQ" smtClean="0"/>
              <a:pPr/>
              <a:t>05/03/1444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BD9762F-1523-4309-B726-3D2CC72E3F3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915A1A2B-9A09-4B6D-B476-AA2D911DD052}" type="datetimeFigureOut">
              <a:rPr lang="ar-IQ" smtClean="0"/>
              <a:pPr/>
              <a:t>05/03/1444</a:t>
            </a:fld>
            <a:endParaRPr lang="ar-IQ"/>
          </a:p>
        </p:txBody>
      </p:sp>
      <p:sp>
        <p:nvSpPr>
          <p:cNvPr id="22" name="عنصر نائب لرقم الشريحة 21"/>
          <p:cNvSpPr>
            <a:spLocks noGrp="1"/>
          </p:cNvSpPr>
          <p:nvPr>
            <p:ph type="sldNum" sz="quarter" idx="15"/>
          </p:nvPr>
        </p:nvSpPr>
        <p:spPr/>
        <p:txBody>
          <a:bodyPr rtlCol="0"/>
          <a:lstStyle/>
          <a:p>
            <a:fld id="{BBD9762F-1523-4309-B726-3D2CC72E3F32}" type="slidenum">
              <a:rPr lang="ar-IQ" smtClean="0"/>
              <a:pPr/>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915A1A2B-9A09-4B6D-B476-AA2D911DD052}" type="datetimeFigureOut">
              <a:rPr lang="ar-IQ" smtClean="0"/>
              <a:pPr/>
              <a:t>05/03/1444</a:t>
            </a:fld>
            <a:endParaRPr lang="ar-IQ"/>
          </a:p>
        </p:txBody>
      </p:sp>
      <p:sp>
        <p:nvSpPr>
          <p:cNvPr id="18" name="عنصر نائب لرقم الشريحة 17"/>
          <p:cNvSpPr>
            <a:spLocks noGrp="1"/>
          </p:cNvSpPr>
          <p:nvPr>
            <p:ph type="sldNum" sz="quarter" idx="11"/>
          </p:nvPr>
        </p:nvSpPr>
        <p:spPr/>
        <p:txBody>
          <a:bodyPr rtlCol="0"/>
          <a:lstStyle/>
          <a:p>
            <a:fld id="{BBD9762F-1523-4309-B726-3D2CC72E3F32}" type="slidenum">
              <a:rPr lang="ar-IQ" smtClean="0"/>
              <a:pPr/>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15A1A2B-9A09-4B6D-B476-AA2D911DD052}" type="datetimeFigureOut">
              <a:rPr lang="ar-IQ" smtClean="0"/>
              <a:pPr/>
              <a:t>05/03/1444</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D9762F-1523-4309-B726-3D2CC72E3F3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35696" y="1268760"/>
            <a:ext cx="6172200" cy="808856"/>
          </a:xfrm>
        </p:spPr>
        <p:txBody>
          <a:bodyPr>
            <a:normAutofit/>
          </a:bodyPr>
          <a:lstStyle/>
          <a:p>
            <a:pPr algn="ctr"/>
            <a:r>
              <a:rPr lang="ar-IQ" sz="4000" dirty="0" smtClean="0"/>
              <a:t>قانون التنفيذ</a:t>
            </a:r>
            <a:endParaRPr lang="ar-IQ" sz="4000" dirty="0"/>
          </a:p>
        </p:txBody>
      </p:sp>
      <p:sp>
        <p:nvSpPr>
          <p:cNvPr id="3" name="عنوان فرعي 2"/>
          <p:cNvSpPr>
            <a:spLocks noGrp="1"/>
          </p:cNvSpPr>
          <p:nvPr>
            <p:ph type="subTitle" idx="1"/>
          </p:nvPr>
        </p:nvSpPr>
        <p:spPr>
          <a:xfrm>
            <a:off x="2051720" y="2564904"/>
            <a:ext cx="6172200" cy="2225842"/>
          </a:xfrm>
        </p:spPr>
        <p:txBody>
          <a:bodyPr>
            <a:normAutofit fontScale="25000" lnSpcReduction="20000"/>
          </a:bodyPr>
          <a:lstStyle/>
          <a:p>
            <a:pPr algn="ctr"/>
            <a:r>
              <a:rPr lang="ar-IQ" sz="12800" dirty="0" smtClean="0">
                <a:solidFill>
                  <a:srgbClr val="FF0000"/>
                </a:solidFill>
              </a:rPr>
              <a:t>المرحلة الرابعة/المحاضرة الثانية</a:t>
            </a:r>
          </a:p>
          <a:p>
            <a:pPr algn="ctr"/>
            <a:r>
              <a:rPr lang="ar-IQ" sz="12800" dirty="0" smtClean="0">
                <a:solidFill>
                  <a:srgbClr val="FF0000"/>
                </a:solidFill>
              </a:rPr>
              <a:t>العام الدراسي 2022-2023</a:t>
            </a:r>
          </a:p>
          <a:p>
            <a:pPr algn="ctr"/>
            <a:r>
              <a:rPr lang="ar-IQ" sz="12800" dirty="0" smtClean="0">
                <a:solidFill>
                  <a:srgbClr val="FF0000"/>
                </a:solidFill>
              </a:rPr>
              <a:t>الفصل الدراسي الاول</a:t>
            </a:r>
          </a:p>
          <a:p>
            <a:pPr algn="ctr"/>
            <a:r>
              <a:rPr lang="ar-IQ" sz="12800" dirty="0" smtClean="0">
                <a:solidFill>
                  <a:srgbClr val="FF0000"/>
                </a:solidFill>
              </a:rPr>
              <a:t>م. زهراء مبروك عبد الله الربيعي</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16632"/>
            <a:ext cx="7467600" cy="1143000"/>
          </a:xfrm>
        </p:spPr>
        <p:txBody>
          <a:bodyPr>
            <a:normAutofit/>
          </a:bodyPr>
          <a:lstStyle/>
          <a:p>
            <a:pPr algn="ctr"/>
            <a:r>
              <a:rPr lang="ar-IQ" sz="3600" dirty="0" smtClean="0">
                <a:solidFill>
                  <a:srgbClr val="FF0000"/>
                </a:solidFill>
              </a:rPr>
              <a:t>أسس قانون التنفيذ</a:t>
            </a:r>
            <a:endParaRPr lang="ar-IQ" sz="3600" dirty="0">
              <a:solidFill>
                <a:srgbClr val="FF0000"/>
              </a:solidFill>
            </a:endParaRPr>
          </a:p>
        </p:txBody>
      </p:sp>
      <p:sp>
        <p:nvSpPr>
          <p:cNvPr id="3" name="عنصر نائب للمحتوى 2"/>
          <p:cNvSpPr>
            <a:spLocks noGrp="1"/>
          </p:cNvSpPr>
          <p:nvPr>
            <p:ph sz="quarter" idx="1"/>
          </p:nvPr>
        </p:nvSpPr>
        <p:spPr>
          <a:xfrm>
            <a:off x="899592" y="1417638"/>
            <a:ext cx="7467600" cy="4873752"/>
          </a:xfrm>
        </p:spPr>
        <p:txBody>
          <a:bodyPr>
            <a:normAutofit/>
          </a:bodyPr>
          <a:lstStyle/>
          <a:p>
            <a:pPr marL="0" indent="0" algn="just">
              <a:buNone/>
            </a:pPr>
            <a:r>
              <a:rPr lang="ar-IQ" sz="3200" dirty="0" smtClean="0"/>
              <a:t>إن أسس قانون التنفيذ هي تحقيق التوازن بين مصلحة الدائن في الحصول على حقه المشروع وبين مصلحة المدين في أن لا يؤخذ من أمواله أو يعتدى على حريته دون وجه حق ومراعاة الاعتبارات الاجتماعية والاقتصادية للمدين.</a:t>
            </a:r>
            <a:endParaRPr lang="ar-IQ"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04664"/>
            <a:ext cx="8219256" cy="6069288"/>
          </a:xfrm>
        </p:spPr>
        <p:txBody>
          <a:bodyPr>
            <a:noAutofit/>
          </a:bodyPr>
          <a:lstStyle/>
          <a:p>
            <a:pPr marL="0" indent="0" algn="just">
              <a:buNone/>
            </a:pPr>
            <a:r>
              <a:rPr lang="ar-IQ" sz="3600" b="1" dirty="0" smtClean="0"/>
              <a:t>فالمشرع عمد الى تحقيق التوازن بين مصلحتين قد تبدوان متعارضتين إلا أنه عندما يتيح للدائن سبيلاً للحصول على حقوقه فإنه يوفر في جانب اخر حماية للمدين .</a:t>
            </a:r>
          </a:p>
          <a:p>
            <a:pPr marL="0" indent="0" algn="just">
              <a:buNone/>
            </a:pPr>
            <a:r>
              <a:rPr lang="ar-IQ" sz="3600" b="1" dirty="0" smtClean="0"/>
              <a:t>فعندما اتاح المشرع للدائن الحق في الحجز على أموال المدين المنقولة وغير المنقولة ، فإنه قد وفر الحماية للمدين في استثناء أموال ذات مساس مباشر بمصلحته من الحجز وفي الوقت الذي أجاز فيه للدائن طلب حبس المدين إلا أنه لم يسمح بحبسه إذا كان معسراً.</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424936" cy="6192688"/>
          </a:xfrm>
        </p:spPr>
        <p:txBody>
          <a:bodyPr>
            <a:noAutofit/>
          </a:bodyPr>
          <a:lstStyle/>
          <a:p>
            <a:pPr marL="0" indent="0" algn="just">
              <a:buNone/>
            </a:pPr>
            <a:endParaRPr lang="ar-IQ" sz="4000" smtClean="0"/>
          </a:p>
          <a:p>
            <a:pPr marL="0" indent="0" algn="just">
              <a:buNone/>
            </a:pPr>
            <a:r>
              <a:rPr lang="ar-IQ" sz="4000" smtClean="0"/>
              <a:t>ومن أسس التنفيذ الاخرى هي تبسيط إجراءات التنفيذ وتطوير اساليبه بما يؤمن القضاء على ظاهرة تعطيل وتأخير تنفيذ الاحكام والمحررات التنفيذية وتطوير الاعمال المالية والادارية فيها وفق أحدث الاساليب لتقديم أفضل الخدمات للمواطنين .</a:t>
            </a:r>
            <a:endParaRPr lang="ar-IQ" sz="4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260648"/>
            <a:ext cx="8424936" cy="6408712"/>
          </a:xfrm>
        </p:spPr>
        <p:txBody>
          <a:bodyPr>
            <a:noAutofit/>
          </a:bodyPr>
          <a:lstStyle/>
          <a:p>
            <a:pPr marL="0" indent="0" algn="just">
              <a:buNone/>
            </a:pPr>
            <a:r>
              <a:rPr lang="ar-IQ" sz="2800" dirty="0" smtClean="0"/>
              <a:t>ورغم عدم وجود نص مماثل في قانون التنفيذ الحالي فأن قواعد قانون المرافعات المدنية رقم (83) لسنة 69 هي التي تتبع في تبليغات مديريات التنفيذ (1) الا أذا وجد حكم خاص في قانون التنفيذ وذلك عملا بحكم المادة الاولى من قانون المرافعات المدنية التي تنص على أن ( يكون هذا القانون المرجع لكافة قوانين المرافعات والاجراءات اذا لم يكن فيه نص يتعارض معه صراحة ) . </a:t>
            </a:r>
          </a:p>
          <a:p>
            <a:pPr marL="0" indent="0" algn="just">
              <a:buNone/>
            </a:pPr>
            <a:r>
              <a:rPr lang="ar-IQ" sz="2800" dirty="0" smtClean="0"/>
              <a:t>فمثلا تتطلب المادة (75) من قانون التنفيذ تبليغ الغير بقرار حجز أموال المدين وافهامه بأن لا يسلمها لأحد و ان لا يتصرف بها الا بقرار من المنفذ العدل مع وجوب تنظيم الموظف القائم بالتنفيذ بتنظيم محظر بذلك .</a:t>
            </a:r>
          </a:p>
          <a:p>
            <a:pPr marL="0" indent="0" algn="just">
              <a:buNone/>
            </a:pPr>
            <a:r>
              <a:rPr lang="ar-IQ" sz="2800" dirty="0" smtClean="0"/>
              <a:t>بينما تجيز المادة(18) من قانون المرافعات المدنية تسليم الورقة المطلوب تبليغها من محل أقامة المطلوب تبليغه الى زوجه أ, الى من يكون مقيم معه من أقاربه أو أصهاره أو ممن يعملون في خدمته من البالغين أوالى  مستخدمين في محل عمله .</a:t>
            </a:r>
            <a:endParaRPr lang="ar-IQ"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404664"/>
            <a:ext cx="8291264" cy="5925272"/>
          </a:xfrm>
        </p:spPr>
        <p:txBody>
          <a:bodyPr>
            <a:normAutofit/>
          </a:bodyPr>
          <a:lstStyle/>
          <a:p>
            <a:pPr marL="0" indent="0" algn="just">
              <a:buNone/>
            </a:pPr>
            <a:r>
              <a:rPr lang="ar-IQ" sz="4000" b="1" dirty="0" smtClean="0"/>
              <a:t>ففي حالة تبليغ الغير بقرار حز أموال المدين الموجودة بحيازته أو ذمته يجب أجراء التبليغ له حسب أحكام المادة (75) من قانون التنفيذ لا المادة (18) من قانون المرافعات وذلك عملا بحكم المادة الاولى من القانون الاخير. </a:t>
            </a:r>
            <a:endParaRPr lang="ar-IQ" sz="40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TotalTime>
  <Words>360</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مشربية</vt:lpstr>
      <vt:lpstr>قانون التنفيذ</vt:lpstr>
      <vt:lpstr>أسس قانون التنفيذ</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عناصر الحق واركانه</dc:title>
  <dc:creator>dell</dc:creator>
  <cp:lastModifiedBy>Zahraa</cp:lastModifiedBy>
  <cp:revision>15</cp:revision>
  <dcterms:created xsi:type="dcterms:W3CDTF">2019-04-17T09:27:31Z</dcterms:created>
  <dcterms:modified xsi:type="dcterms:W3CDTF">2022-09-30T10:14:55Z</dcterms:modified>
</cp:coreProperties>
</file>