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17/03/1444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17/03/1444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smtClean="0">
                <a:solidFill>
                  <a:schemeClr val="tx1"/>
                </a:solidFill>
              </a:rPr>
              <a:t>المحاضرة </a:t>
            </a:r>
            <a:r>
              <a:rPr lang="ar-IQ" sz="3200" b="1" smtClean="0">
                <a:solidFill>
                  <a:schemeClr val="tx1"/>
                </a:solidFill>
              </a:rPr>
              <a:t>ا</a:t>
            </a:r>
            <a:r>
              <a:rPr lang="ar-IQ" sz="3200" b="1" smtClean="0">
                <a:solidFill>
                  <a:schemeClr val="tx1"/>
                </a:solidFill>
              </a:rPr>
              <a:t>لتاسعة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الانساني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  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2800" b="1" dirty="0" smtClean="0">
                <a:solidFill>
                  <a:srgbClr val="FF0000"/>
                </a:solidFill>
              </a:rPr>
              <a:t>الشعوب المخاطبة بإحكام القانون الدولي الانساني</a:t>
            </a:r>
          </a:p>
          <a:p>
            <a:pPr lvl="1" algn="ctr"/>
            <a:endParaRPr lang="ar-IQ" sz="2800" b="1" dirty="0" smtClean="0">
              <a:solidFill>
                <a:srgbClr val="FF0000"/>
              </a:solidFill>
            </a:endParaRPr>
          </a:p>
          <a:p>
            <a:pPr lvl="1" algn="just">
              <a:buNone/>
            </a:pPr>
            <a:r>
              <a:rPr lang="ar-IQ" sz="2800" b="1" dirty="0" smtClean="0">
                <a:solidFill>
                  <a:srgbClr val="0070C0"/>
                </a:solidFill>
              </a:rPr>
              <a:t>أولاً :- المرحلة الاولى :- منذ صدور لائحة الحرب البرية عام 1907 حتى ابرام اتفاقية جنيف لعام 1949 . وتنقسم الى :-</a:t>
            </a:r>
          </a:p>
          <a:p>
            <a:pPr marL="907542" lvl="1" indent="-514350">
              <a:buAutoNum type="arabic1Minus"/>
            </a:pPr>
            <a:r>
              <a:rPr lang="ar-IQ" sz="2400" b="1" dirty="0" smtClean="0">
                <a:solidFill>
                  <a:srgbClr val="0070C0"/>
                </a:solidFill>
              </a:rPr>
              <a:t>أفراد المقاومة الشعبية المسلحة .</a:t>
            </a:r>
          </a:p>
          <a:p>
            <a:pPr marL="907542" lvl="1" indent="-514350">
              <a:buAutoNum type="arabic1Minus"/>
            </a:pPr>
            <a:r>
              <a:rPr lang="ar-IQ" sz="2400" b="1" dirty="0" smtClean="0">
                <a:solidFill>
                  <a:srgbClr val="0070C0"/>
                </a:solidFill>
              </a:rPr>
              <a:t>شعوب الاقاليم غير المحتلة .</a:t>
            </a:r>
          </a:p>
          <a:p>
            <a:pPr marL="907542" lvl="1" indent="-514350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ar-IQ" sz="32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 lnSpcReduction="10000"/>
          </a:bodyPr>
          <a:lstStyle/>
          <a:p>
            <a:pPr lvl="1" algn="ctr"/>
            <a:r>
              <a:rPr lang="ar-IQ" sz="3000" b="1" dirty="0" smtClean="0">
                <a:solidFill>
                  <a:srgbClr val="FF0000"/>
                </a:solidFill>
              </a:rPr>
              <a:t>الشعوب المخاطبة بإحكام القانون الدولي الانساني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0070C0"/>
                </a:solidFill>
              </a:rPr>
              <a:t> </a:t>
            </a:r>
            <a:r>
              <a:rPr lang="ar-IQ" sz="2600" b="1" dirty="0" smtClean="0">
                <a:solidFill>
                  <a:srgbClr val="0070C0"/>
                </a:solidFill>
              </a:rPr>
              <a:t>المرحلة الثانية :- منذ ابرام اتفاقيات جنيف لعام 1949 حتى صدور البروتكولين الملحقين بهذه الاتفاقيات لعام 1977 .</a:t>
            </a:r>
            <a:endParaRPr lang="ar-IQ" sz="26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200" b="1" dirty="0" smtClean="0">
                <a:solidFill>
                  <a:srgbClr val="0070C0"/>
                </a:solidFill>
              </a:rPr>
              <a:t>1- الافراد الذين لايشتركون في الاعمال العدائية بمن فيهم افراد القوات المسلحة الذين القوا عنهم اسلحتهم او الاشخاص العاجزون عن القتال بسبب المرض او الجرح او الاحتجاز ...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2200" b="1" dirty="0" smtClean="0">
                <a:solidFill>
                  <a:srgbClr val="0070C0"/>
                </a:solidFill>
              </a:rPr>
              <a:t>2- جميع الجرحى والمرضى ويعني بهم ,الفئات الذي ذهبت اليهم المادة (13) من اتفاقية جنيف الاولى لعام 1949 ..ز</a:t>
            </a:r>
            <a:endParaRPr lang="ar-IQ" sz="2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الشعوب المخاطبة بإحكام القانون الدولي الانساني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r>
              <a:rPr lang="ar-IQ" sz="2800" b="1" dirty="0" smtClean="0">
                <a:solidFill>
                  <a:srgbClr val="0070C0"/>
                </a:solidFill>
              </a:rPr>
              <a:t>المرحلة الثالثة :-  تبدأ هذه المرحلة  بابرام ا البروتكولين الملحقين بالاتفاقيات جنيف لعام 1949 في عام 1977 .</a:t>
            </a:r>
          </a:p>
          <a:p>
            <a:r>
              <a:rPr lang="ar-IQ" sz="2800" b="1" dirty="0" smtClean="0">
                <a:solidFill>
                  <a:srgbClr val="0070C0"/>
                </a:solidFill>
              </a:rPr>
              <a:t>ويهمنا هنا معالجة البروتكولين لمسآلتين تهم الدراسة هما :</a:t>
            </a:r>
          </a:p>
          <a:p>
            <a:r>
              <a:rPr lang="ar-IQ" sz="2800" b="1" dirty="0" smtClean="0">
                <a:solidFill>
                  <a:srgbClr val="0070C0"/>
                </a:solidFill>
              </a:rPr>
              <a:t>أ- حروب التحرير الوطنية .</a:t>
            </a:r>
          </a:p>
          <a:p>
            <a:r>
              <a:rPr lang="ar-IQ" sz="2800" b="1" dirty="0" smtClean="0">
                <a:solidFill>
                  <a:srgbClr val="0070C0"/>
                </a:solidFill>
              </a:rPr>
              <a:t>ب- المنازعات المسلحة غير الدولية 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974</TotalTime>
  <Words>162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122</cp:revision>
  <dcterms:created xsi:type="dcterms:W3CDTF">2017-11-23T10:04:52Z</dcterms:created>
  <dcterms:modified xsi:type="dcterms:W3CDTF">2022-10-12T14:07:59Z</dcterms:modified>
</cp:coreProperties>
</file>