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63" r:id="rId4"/>
    <p:sldId id="261"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02/03/1444</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02/03/1444</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02/03/1444</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02/03/1444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02/03/1444</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054" y="692696"/>
            <a:ext cx="8458200" cy="1470025"/>
          </a:xfrm>
        </p:spPr>
        <p:txBody>
          <a:bodyPr/>
          <a:lstStyle/>
          <a:p>
            <a:pPr algn="ctr"/>
            <a:r>
              <a:rPr lang="ar-IQ" dirty="0" smtClean="0"/>
              <a:t>نطاق سريان قانون التنفيذ</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الرابعة /المحاضرة الثالثة</a:t>
            </a:r>
          </a:p>
          <a:p>
            <a:pPr algn="ctr"/>
            <a:r>
              <a:rPr lang="ar-IQ" sz="3600" b="1" dirty="0" smtClean="0">
                <a:solidFill>
                  <a:srgbClr val="FF0000"/>
                </a:solidFill>
              </a:rPr>
              <a:t>العام الدراسي </a:t>
            </a:r>
            <a:r>
              <a:rPr lang="ar-IQ" sz="3600" b="1" dirty="0" smtClean="0">
                <a:solidFill>
                  <a:srgbClr val="FF0000"/>
                </a:solidFill>
              </a:rPr>
              <a:t>2022-2023 </a:t>
            </a:r>
            <a:endParaRPr lang="ar-IQ" sz="3600" b="1" dirty="0" smtClean="0">
              <a:solidFill>
                <a:srgbClr val="FF0000"/>
              </a:solidFill>
            </a:endParaRPr>
          </a:p>
          <a:p>
            <a:pPr algn="ctr"/>
            <a:r>
              <a:rPr lang="ar-IQ" sz="3600" b="1" dirty="0" smtClean="0">
                <a:solidFill>
                  <a:srgbClr val="FF0000"/>
                </a:solidFill>
              </a:rPr>
              <a:t>الفصل الدراسي الاول</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620688"/>
            <a:ext cx="8712968" cy="5832648"/>
          </a:xfrm>
        </p:spPr>
        <p:txBody>
          <a:bodyPr/>
          <a:lstStyle/>
          <a:p>
            <a:pPr marL="109728" indent="0">
              <a:buNone/>
            </a:pPr>
            <a:r>
              <a:rPr lang="ar-IQ" dirty="0" smtClean="0"/>
              <a:t>يسري قانون التنفيذ على الاحكام القضائية والمحررات التنفيذية </a:t>
            </a:r>
          </a:p>
          <a:p>
            <a:pPr marL="109728" indent="0">
              <a:buNone/>
            </a:pPr>
            <a:r>
              <a:rPr lang="ar-IQ" dirty="0" smtClean="0"/>
              <a:t>ويقصد بالحكم القضائي هو الحكم الذي يصدر من محكمة مختصة مشكلة وفق القانون وأتبع في إصداره الاجراءات التي رسمها قانون المرافعات المدنية والذي يلزم الخصم فيه بأداء عمل معين أو الامتناع عنه أو بأداء مبلغ معين وبه تنتهي الخصومة القضائية وتستقر المراكز القانونية وإن كان ذلك لأمد قد لا يطول أو قد يلغى أو قد يعدل من المحكمة التي أصدرته أو قد يفسخ أو ينقض من محكمة أعلى. </a:t>
            </a:r>
          </a:p>
          <a:p>
            <a:pPr marL="109728" indent="0">
              <a:buNone/>
            </a:pPr>
            <a:r>
              <a:rPr lang="ar-IQ" dirty="0" smtClean="0"/>
              <a:t>وتقسم الاحكام القضائية من حيث إمكانية تنفيذها الى ثلاثة أقسام : </a:t>
            </a:r>
          </a:p>
          <a:p>
            <a:pPr marL="109728" indent="0">
              <a:buNone/>
            </a:pPr>
            <a:r>
              <a:rPr lang="ar-IQ" dirty="0" smtClean="0"/>
              <a:t>الاحكام المنشئة والاحكام المقررة والاحكام الملزمة.</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4634" y="764704"/>
            <a:ext cx="8229600" cy="1066800"/>
          </a:xfrm>
        </p:spPr>
        <p:txBody>
          <a:bodyPr/>
          <a:lstStyle/>
          <a:p>
            <a:pPr algn="ctr"/>
            <a:r>
              <a:rPr lang="ar-IQ" b="1" dirty="0" smtClean="0"/>
              <a:t>الاحكام المنشئة</a:t>
            </a:r>
            <a:endParaRPr lang="ar-IQ" b="1" dirty="0"/>
          </a:p>
        </p:txBody>
      </p:sp>
      <p:sp>
        <p:nvSpPr>
          <p:cNvPr id="3" name="عنصر نائب للمحتوى 2"/>
          <p:cNvSpPr>
            <a:spLocks noGrp="1"/>
          </p:cNvSpPr>
          <p:nvPr>
            <p:ph idx="1"/>
          </p:nvPr>
        </p:nvSpPr>
        <p:spPr>
          <a:xfrm>
            <a:off x="484634" y="1831504"/>
            <a:ext cx="8229600" cy="4765848"/>
          </a:xfrm>
        </p:spPr>
        <p:txBody>
          <a:bodyPr>
            <a:normAutofit/>
          </a:bodyPr>
          <a:lstStyle/>
          <a:p>
            <a:pPr algn="just"/>
            <a:r>
              <a:rPr lang="ar-IQ" sz="3200" dirty="0" smtClean="0"/>
              <a:t>هي الاحكام التي لا تلزم الخصم بأداء شئ أو القيام بعمل أو الامتناع عن عمل مثاله الحكم الذي تصدره محكمة الاحوال الشخصية بصحة الطلاق أو الحكم بالتفريق .</a:t>
            </a:r>
          </a:p>
          <a:p>
            <a:pPr algn="just"/>
            <a:r>
              <a:rPr lang="ar-IQ" sz="3200" dirty="0" smtClean="0"/>
              <a:t>فمثل هذه الاحكام لا تحتاج الى تدخل السلطة العامة لتنفيذه وإنما يمكن للخصم أن يبادر الى تأشيره لدى الدائرة المعنية دون إتباع اجراءات معينة.</a:t>
            </a:r>
            <a:endParaRPr lang="ar-IQ" sz="3200"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08912" cy="5256584"/>
          </a:xfrm>
        </p:spPr>
        <p:txBody>
          <a:bodyPr>
            <a:normAutofit/>
          </a:bodyPr>
          <a:lstStyle/>
          <a:p>
            <a:pPr algn="just">
              <a:buNone/>
            </a:pPr>
            <a:r>
              <a:rPr lang="ar-IQ" sz="3200" b="1" dirty="0" smtClean="0"/>
              <a:t>الاحكام المقررة</a:t>
            </a:r>
            <a:r>
              <a:rPr lang="ar-IQ" sz="3200" dirty="0" smtClean="0"/>
              <a:t>: هي الاحكام التي تقرر أو تنفي وجود حق أو مركزاً قانونياً أو تصرفاً معيناً دون أن يلزم الخصم بأداء شئ معين للخصم الاخر.مثاله الحكم الذي يصدر بصحة العقد المبرم بين الطرفين.</a:t>
            </a:r>
          </a:p>
          <a:p>
            <a:pPr algn="just">
              <a:buNone/>
            </a:pPr>
            <a:r>
              <a:rPr lang="ar-IQ" sz="3200" b="1" dirty="0" smtClean="0"/>
              <a:t>الاحكام الملزمة</a:t>
            </a:r>
            <a:r>
              <a:rPr lang="ar-IQ" sz="3200" dirty="0" smtClean="0"/>
              <a:t>: هي الاحكام التي تلزم الخصم بأداء شئ معين كتسليم بضاعة أو مبلغ من النقود أو الامتناع عن عمل كالاحكام الصادرة بمنع معارضة.هذا النوع من الاحكام هو الذي يعد من السندات التنفيذية والذي يصلح تنفيذه جبراً لدى مديرية التنفيذ.</a:t>
            </a:r>
            <a:endParaRPr lang="ar-IQ"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1066800"/>
          </a:xfrm>
        </p:spPr>
        <p:txBody>
          <a:bodyPr/>
          <a:lstStyle/>
          <a:p>
            <a:pPr algn="ctr"/>
            <a:endParaRPr lang="ar-IQ" dirty="0"/>
          </a:p>
        </p:txBody>
      </p:sp>
      <p:sp>
        <p:nvSpPr>
          <p:cNvPr id="3" name="عنصر نائب للمحتوى 2"/>
          <p:cNvSpPr>
            <a:spLocks noGrp="1"/>
          </p:cNvSpPr>
          <p:nvPr>
            <p:ph idx="1"/>
          </p:nvPr>
        </p:nvSpPr>
        <p:spPr>
          <a:xfrm>
            <a:off x="457200" y="764704"/>
            <a:ext cx="8229600" cy="5396501"/>
          </a:xfrm>
        </p:spPr>
        <p:txBody>
          <a:bodyPr/>
          <a:lstStyle/>
          <a:p>
            <a:pPr marL="109728" indent="0" algn="just">
              <a:buNone/>
            </a:pPr>
            <a:endParaRPr lang="ar-IQ" dirty="0" smtClean="0"/>
          </a:p>
          <a:p>
            <a:pPr marL="109728" indent="0" algn="just">
              <a:buNone/>
            </a:pPr>
            <a:endParaRPr lang="ar-IQ" dirty="0"/>
          </a:p>
          <a:p>
            <a:pPr marL="109728" indent="0" algn="just">
              <a:buNone/>
            </a:pPr>
            <a:endParaRPr lang="ar-IQ" dirty="0" smtClean="0"/>
          </a:p>
          <a:p>
            <a:pPr marL="109728" indent="0" algn="just">
              <a:buNone/>
            </a:pPr>
            <a:r>
              <a:rPr lang="ar-IQ" dirty="0" smtClean="0"/>
              <a:t>فالاحكام الملزمة يمكن تنفيذها حتى قبل اكتسابها درجة البتات إلا في احوال معينة نص عليها القانون وبهذا الوصف تستبعد القرارات غير الفاصلة في موضوع الدعوى لعدم قابليتها على التنفيذ بمعزل عن الحكم الذي صدر فيها .</a:t>
            </a:r>
          </a:p>
          <a:p>
            <a:pPr marL="109728" indent="0" algn="just">
              <a:buNone/>
            </a:pP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263</TotalTime>
  <Words>285</Words>
  <Application>Microsoft Office PowerPoint</Application>
  <PresentationFormat>On-screen Show (4:3)</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حضري</vt:lpstr>
      <vt:lpstr>نطاق سريان قانون التنفيذ</vt:lpstr>
      <vt:lpstr>PowerPoint Presentation</vt:lpstr>
      <vt:lpstr>الاحكام المنشئة</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Zahraa</cp:lastModifiedBy>
  <cp:revision>47</cp:revision>
  <dcterms:created xsi:type="dcterms:W3CDTF">2019-04-14T09:27:59Z</dcterms:created>
  <dcterms:modified xsi:type="dcterms:W3CDTF">2022-09-28T02:20:47Z</dcterms:modified>
</cp:coreProperties>
</file>