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63" r:id="rId5"/>
    <p:sldId id="261" r:id="rId6"/>
    <p:sldId id="259"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586B4BD6-E2B7-42F7-BE87-5C9AED970B9C}" type="datetimeFigureOut">
              <a:rPr lang="ar-IQ" smtClean="0"/>
              <a:pPr/>
              <a:t>02/03/1444</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ABF40BC-2B4C-430F-8F3E-C36B03D2F44B}"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586B4BD6-E2B7-42F7-BE87-5C9AED970B9C}" type="datetimeFigureOut">
              <a:rPr lang="ar-IQ" smtClean="0"/>
              <a:pPr/>
              <a:t>02/03/1444</a:t>
            </a:fld>
            <a:endParaRPr lang="ar-IQ"/>
          </a:p>
        </p:txBody>
      </p:sp>
      <p:sp>
        <p:nvSpPr>
          <p:cNvPr id="27" name="عنصر نائب لرقم الشريحة 26"/>
          <p:cNvSpPr>
            <a:spLocks noGrp="1"/>
          </p:cNvSpPr>
          <p:nvPr>
            <p:ph type="sldNum" sz="quarter" idx="11"/>
          </p:nvPr>
        </p:nvSpPr>
        <p:spPr/>
        <p:txBody>
          <a:bodyPr rtlCol="0"/>
          <a:lstStyle/>
          <a:p>
            <a:fld id="{1ABF40BC-2B4C-430F-8F3E-C36B03D2F44B}" type="slidenum">
              <a:rPr lang="ar-IQ" smtClean="0"/>
              <a:pPr/>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586B4BD6-E2B7-42F7-BE87-5C9AED970B9C}" type="datetimeFigureOut">
              <a:rPr lang="ar-IQ" smtClean="0"/>
              <a:pPr/>
              <a:t>02/03/1444</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1ABF40BC-2B4C-430F-8F3E-C36B03D2F44B}"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86B4BD6-E2B7-42F7-BE87-5C9AED970B9C}" type="datetimeFigureOut">
              <a:rPr lang="ar-IQ" smtClean="0"/>
              <a:pPr/>
              <a:t>02/03/1444</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ABF40BC-2B4C-430F-8F3E-C36B03D2F44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في مادة قانون التنفيذ</a:t>
            </a:r>
            <a:endParaRPr lang="ar-IQ" dirty="0"/>
          </a:p>
        </p:txBody>
      </p:sp>
      <p:sp>
        <p:nvSpPr>
          <p:cNvPr id="3" name="عنوان فرعي 2"/>
          <p:cNvSpPr>
            <a:spLocks noGrp="1"/>
          </p:cNvSpPr>
          <p:nvPr>
            <p:ph type="subTitle" idx="1"/>
          </p:nvPr>
        </p:nvSpPr>
        <p:spPr>
          <a:xfrm>
            <a:off x="457200" y="3899938"/>
            <a:ext cx="5626968" cy="2337374"/>
          </a:xfrm>
        </p:spPr>
        <p:txBody>
          <a:bodyPr>
            <a:noAutofit/>
          </a:bodyPr>
          <a:lstStyle/>
          <a:p>
            <a:pPr algn="ctr"/>
            <a:r>
              <a:rPr lang="ar-IQ" sz="3600" b="1" dirty="0" smtClean="0">
                <a:solidFill>
                  <a:srgbClr val="FF0000"/>
                </a:solidFill>
              </a:rPr>
              <a:t>المرحلة الرابعة /المحاضرة الرابعة</a:t>
            </a:r>
          </a:p>
          <a:p>
            <a:pPr algn="ctr"/>
            <a:r>
              <a:rPr lang="ar-IQ" sz="3600" b="1" dirty="0" smtClean="0">
                <a:solidFill>
                  <a:srgbClr val="FF0000"/>
                </a:solidFill>
              </a:rPr>
              <a:t>العام </a:t>
            </a:r>
            <a:r>
              <a:rPr lang="ar-IQ" sz="3600" b="1" dirty="0" smtClean="0">
                <a:solidFill>
                  <a:srgbClr val="FF0000"/>
                </a:solidFill>
              </a:rPr>
              <a:t>الدراسي2022-2023 </a:t>
            </a:r>
            <a:endParaRPr lang="ar-IQ" sz="3600" b="1" dirty="0" smtClean="0">
              <a:solidFill>
                <a:srgbClr val="FF0000"/>
              </a:solidFill>
            </a:endParaRPr>
          </a:p>
          <a:p>
            <a:pPr algn="ctr"/>
            <a:r>
              <a:rPr lang="ar-IQ" sz="3600" b="1" dirty="0" smtClean="0">
                <a:solidFill>
                  <a:srgbClr val="FF0000"/>
                </a:solidFill>
              </a:rPr>
              <a:t>الفصل الدراسي الأول</a:t>
            </a:r>
          </a:p>
          <a:p>
            <a:pPr algn="ctr"/>
            <a:r>
              <a:rPr lang="ar-IQ" sz="3600" b="1" dirty="0" smtClean="0">
                <a:solidFill>
                  <a:srgbClr val="FF0000"/>
                </a:solidFill>
              </a:rPr>
              <a:t>م. زهراء مبروك عبد الله الربيعي</a:t>
            </a:r>
          </a:p>
          <a:p>
            <a:pPr algn="ctr"/>
            <a:endParaRPr lang="ar-IQ"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FF0000"/>
                </a:solidFill>
              </a:rPr>
              <a:t>المحررات التنفيذية</a:t>
            </a:r>
            <a:br>
              <a:rPr lang="ar-IQ" dirty="0" smtClean="0">
                <a:solidFill>
                  <a:srgbClr val="FF0000"/>
                </a:solidFill>
              </a:rPr>
            </a:br>
            <a:endParaRPr lang="ar-IQ"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dirty="0" smtClean="0">
                <a:solidFill>
                  <a:srgbClr val="FF0000"/>
                </a:solidFill>
              </a:rPr>
              <a:t>تعريف المحررات التنفيذية</a:t>
            </a:r>
            <a:endParaRPr lang="ar-IQ" dirty="0">
              <a:solidFill>
                <a:srgbClr val="FF0000"/>
              </a:solidFill>
            </a:endParaRPr>
          </a:p>
        </p:txBody>
      </p:sp>
      <p:sp>
        <p:nvSpPr>
          <p:cNvPr id="3" name="عنصر نائب للمحتوى 2"/>
          <p:cNvSpPr>
            <a:spLocks noGrp="1"/>
          </p:cNvSpPr>
          <p:nvPr>
            <p:ph idx="1"/>
          </p:nvPr>
        </p:nvSpPr>
        <p:spPr/>
        <p:txBody>
          <a:bodyPr>
            <a:normAutofit/>
          </a:bodyPr>
          <a:lstStyle/>
          <a:p>
            <a:r>
              <a:rPr lang="ar-IQ" dirty="0" smtClean="0"/>
              <a:t>هي تلك المحررات التي وردت على سبيل الحصر في المادة 14 من قانون التنفيذ والتي أجاز المشرع إيداعها لدى دوائر التنفيذ لاستحصال الحقوق المثبتة فيها كما هو الحال في الاحكام إلا من ناحية وجوب تبليغ المدين بمذكرة الاخبار بالتنفيذ حسبما اشارت الى ذلك المادة 25 من قانون التنفيذ.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dirty="0" smtClean="0"/>
              <a:t>الاحكام الاجنبية القابلة للتنفيذ في العراق</a:t>
            </a:r>
            <a:endParaRPr lang="ar-IQ" dirty="0"/>
          </a:p>
        </p:txBody>
      </p:sp>
      <p:sp>
        <p:nvSpPr>
          <p:cNvPr id="3" name="عنصر نائب للمحتوى 2"/>
          <p:cNvSpPr>
            <a:spLocks noGrp="1"/>
          </p:cNvSpPr>
          <p:nvPr>
            <p:ph idx="1"/>
          </p:nvPr>
        </p:nvSpPr>
        <p:spPr/>
        <p:txBody>
          <a:bodyPr>
            <a:normAutofit/>
          </a:bodyPr>
          <a:lstStyle/>
          <a:p>
            <a:pPr algn="just">
              <a:buNone/>
            </a:pPr>
            <a:r>
              <a:rPr lang="ar-IQ" sz="3200" dirty="0" smtClean="0"/>
              <a:t> </a:t>
            </a:r>
            <a:r>
              <a:rPr lang="ar-IQ" sz="3200" dirty="0" smtClean="0"/>
              <a:t>إن القضاء من أهم مظاهر السيادة في البلد ولا يجوز كمبدأ عام تنفيذ الاحكام الصادرة من دولة أجنبية إلا أن تشابك المصالح بين الدول وما يقتضيه ضرورة التعاون بينها فقد سمح المشرع تنفيذ الاحكام الاجنبية في العراق وفقاً لقانون تنفيذ الاحكام الاجنبية في العراق رقم 30 لسنة 1928 .</a:t>
            </a:r>
            <a:endParaRPr lang="ar-IQ" sz="3200"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endParaRPr lang="ar-IQ" dirty="0"/>
          </a:p>
        </p:txBody>
      </p:sp>
      <p:sp>
        <p:nvSpPr>
          <p:cNvPr id="3" name="عنصر نائب للمحتوى 2"/>
          <p:cNvSpPr>
            <a:spLocks noGrp="1"/>
          </p:cNvSpPr>
          <p:nvPr>
            <p:ph idx="1"/>
          </p:nvPr>
        </p:nvSpPr>
        <p:spPr>
          <a:xfrm>
            <a:off x="467544" y="2276872"/>
            <a:ext cx="8229600" cy="4325112"/>
          </a:xfrm>
        </p:spPr>
        <p:txBody>
          <a:bodyPr/>
          <a:lstStyle/>
          <a:p>
            <a:pPr algn="just">
              <a:buNone/>
            </a:pPr>
            <a:r>
              <a:rPr lang="ar-IQ" sz="3200" dirty="0" smtClean="0"/>
              <a:t>كما تراعى عند تنفيذ الاحكام الاجنبية أحكام الاتفاقيات الدولية التي كان العراق طرفاً فيها كإتفاقية الرياض العربية للتعاون القضائي المصادق عليها بالقانون رقم 110 لسنة 1983 أو أية أتفاقية ثنائية بين العراق وبلداناً اخرى.</a:t>
            </a:r>
            <a:endParaRPr lang="ar-IQ"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dirty="0" smtClean="0"/>
              <a:t>المسائل الاخرى التي تنص القوانين على سريان قانون التنفيذ عليها</a:t>
            </a:r>
            <a:endParaRPr lang="ar-IQ" dirty="0"/>
          </a:p>
        </p:txBody>
      </p:sp>
      <p:sp>
        <p:nvSpPr>
          <p:cNvPr id="3" name="عنصر نائب للمحتوى 2"/>
          <p:cNvSpPr>
            <a:spLocks noGrp="1"/>
          </p:cNvSpPr>
          <p:nvPr>
            <p:ph idx="1"/>
          </p:nvPr>
        </p:nvSpPr>
        <p:spPr/>
        <p:txBody>
          <a:bodyPr>
            <a:normAutofit/>
          </a:bodyPr>
          <a:lstStyle/>
          <a:p>
            <a:pPr algn="just"/>
            <a:r>
              <a:rPr lang="ar-IQ" dirty="0" smtClean="0"/>
              <a:t>هناك قوانين عدة خول فيها المشرع جهات معينة القيام بإجراءات تنفيذية على أن تجري تلك الاجراءات وفق السياقات المرسومة في قانون التنفيذ كما في حالة العقار المرهون من قبل دائرة التسجيل العقاري المختصة إذ الزمت المادة 185 من قانون التسجيل العقاري الجهة المعينة بتطبيق أحكام قانون المرافعات وقانون التنفيذ على إجراءات البيع بالمزايدة فيما لم يرد به نص بهذا القانون .</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321</TotalTime>
  <Words>238</Words>
  <Application>Microsoft Office PowerPoint</Application>
  <PresentationFormat>On-screen Show (4:3)</PresentationFormat>
  <Paragraphs>13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حضري</vt:lpstr>
      <vt:lpstr>محاضرات في مادة قانون التنفيذ</vt:lpstr>
      <vt:lpstr>المحررات التنفيذية </vt:lpstr>
      <vt:lpstr>تعريف المحررات التنفيذية</vt:lpstr>
      <vt:lpstr>الاحكام الاجنبية القابلة للتنفيذ في العراق</vt:lpstr>
      <vt:lpstr>PowerPoint Presentation</vt:lpstr>
      <vt:lpstr>المسائل الاخرى التي تنص القوانين على سريان قانون التنفيذ عليها</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مادة مدخل القانون</dc:title>
  <dc:creator>dell</dc:creator>
  <cp:lastModifiedBy>Zahraa</cp:lastModifiedBy>
  <cp:revision>84</cp:revision>
  <dcterms:created xsi:type="dcterms:W3CDTF">2019-04-14T09:27:59Z</dcterms:created>
  <dcterms:modified xsi:type="dcterms:W3CDTF">2022-09-28T02:47:38Z</dcterms:modified>
</cp:coreProperties>
</file>