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3"/>
  </p:notesMasterIdLst>
  <p:sldIdLst>
    <p:sldId id="265" r:id="rId2"/>
    <p:sldId id="270" r:id="rId3"/>
    <p:sldId id="266" r:id="rId4"/>
    <p:sldId id="257" r:id="rId5"/>
    <p:sldId id="260" r:id="rId6"/>
    <p:sldId id="261" r:id="rId7"/>
    <p:sldId id="262" r:id="rId8"/>
    <p:sldId id="268" r:id="rId9"/>
    <p:sldId id="269" r:id="rId10"/>
    <p:sldId id="271" r:id="rId11"/>
    <p:sldId id="27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ابن الديار" initials="ابن"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حساب </a:t>
            </a:r>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4</a:t>
            </a:fld>
            <a:endParaRPr lang="ar-IQ"/>
          </a:p>
        </p:txBody>
      </p:sp>
    </p:spTree>
    <p:extLst>
      <p:ext uri="{BB962C8B-B14F-4D97-AF65-F5344CB8AC3E}">
        <p14:creationId xmlns:p14="http://schemas.microsoft.com/office/powerpoint/2010/main" val="2603337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04053E0-CFCA-449E-9355-547425ED3205}" type="datetime8">
              <a:rPr lang="ar-IQ" smtClean="0"/>
              <a:t>01 تشرين الأول، 22</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374A73D-D570-4D74-B9BC-33BAA8031BB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1778ACF-2660-42D1-B02E-F36795E11957}"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2907900-161E-4D59-8920-70CAB8A25847}"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83335BE-948D-4E33-AC79-4EC7E36C7944}"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23E8FE8-DAE7-4C91-B4AD-46D90DFF6669}" type="datetime8">
              <a:rPr lang="ar-IQ" smtClean="0"/>
              <a:t>01 تشرين الأول، 22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57ECD92-7D89-46D5-A6F3-D7CC3E3F3E0D}" type="datetime8">
              <a:rPr lang="ar-IQ" smtClean="0"/>
              <a:t>01 تشرين الأول، 22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035C4BF-A78B-446D-8488-382C5E9AEC18}" type="datetime8">
              <a:rPr lang="ar-IQ" smtClean="0"/>
              <a:t>01 تشرين الأول، 22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3960F7A3-4CE6-4DD4-8D21-3B542ECDD686}" type="datetime8">
              <a:rPr lang="ar-IQ" smtClean="0"/>
              <a:t>01 تشرين الأول، 22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4711EF0-0F23-4B22-9D35-2E3FF1AD93E6}" type="datetime8">
              <a:rPr lang="ar-IQ" smtClean="0"/>
              <a:t>01 تشرين الأول، 22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5BF7BEB4-99BF-44EA-8A3C-D61007D8D8B4}" type="datetime8">
              <a:rPr lang="ar-IQ" smtClean="0"/>
              <a:t>01 تشرين الأول، 22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A25F588-F713-46EA-A1AD-86CDEBAE86B5}" type="datetime8">
              <a:rPr lang="ar-IQ" smtClean="0"/>
              <a:t>01 تشرين الأول، 22</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374A73D-D570-4D74-B9BC-33BAA8031BB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13C5A7-EE5F-41DC-89FD-09542F94C853}" type="datetime8">
              <a:rPr lang="ar-IQ" smtClean="0"/>
              <a:t>01 تشرين الأول، 22</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قانون الضمان الاجتماعي </a:t>
            </a:r>
            <a:br>
              <a:rPr lang="ar-IQ" dirty="0" smtClean="0"/>
            </a:br>
            <a:r>
              <a:rPr lang="ar-IQ" dirty="0" smtClean="0"/>
              <a:t>المرحلة الثالثة </a:t>
            </a:r>
            <a:endParaRPr lang="ar-IQ" dirty="0"/>
          </a:p>
        </p:txBody>
      </p:sp>
      <p:sp>
        <p:nvSpPr>
          <p:cNvPr id="3" name="عنوان فرعي 2"/>
          <p:cNvSpPr>
            <a:spLocks noGrp="1"/>
          </p:cNvSpPr>
          <p:nvPr>
            <p:ph type="subTitle" idx="1"/>
          </p:nvPr>
        </p:nvSpPr>
        <p:spPr>
          <a:xfrm>
            <a:off x="685800" y="3611606"/>
            <a:ext cx="7772400" cy="1545585"/>
          </a:xfrm>
        </p:spPr>
        <p:txBody>
          <a:bodyPr>
            <a:noAutofit/>
          </a:bodyPr>
          <a:lstStyle/>
          <a:p>
            <a:pPr algn="ctr"/>
            <a:r>
              <a:rPr lang="ar-IQ" sz="4800" dirty="0" smtClean="0">
                <a:solidFill>
                  <a:srgbClr val="FF0000"/>
                </a:solidFill>
              </a:rPr>
              <a:t>م. د نادية </a:t>
            </a:r>
            <a:r>
              <a:rPr lang="ar-IQ" sz="4800" smtClean="0">
                <a:solidFill>
                  <a:srgbClr val="FF0000"/>
                </a:solidFill>
              </a:rPr>
              <a:t>فرحان زامل</a:t>
            </a:r>
            <a:endParaRPr lang="ar-IQ" sz="4800"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1</a:t>
            </a:fld>
            <a:endParaRPr lang="ar-IQ"/>
          </a:p>
        </p:txBody>
      </p:sp>
    </p:spTree>
    <p:extLst>
      <p:ext uri="{BB962C8B-B14F-4D97-AF65-F5344CB8AC3E}">
        <p14:creationId xmlns:p14="http://schemas.microsoft.com/office/powerpoint/2010/main" val="92568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dirty="0" smtClean="0">
                <a:solidFill>
                  <a:srgbClr val="FF0000"/>
                </a:solidFill>
              </a:rPr>
              <a:t>رابعا: المصادر الدولية </a:t>
            </a:r>
          </a:p>
          <a:p>
            <a:pPr algn="just"/>
            <a:r>
              <a:rPr lang="ar-IQ" dirty="0" smtClean="0"/>
              <a:t>حظي حق الفرد في الامان الاجتماعي باهتمام دولي في اعقاب الحرب العالمية الاولى حيث ظهر هذا الاهتمام واضحا في ديباجة الباب الثالث عشر من معاهد فرساي الذي اصبح فيما بعد دستور منظمة العمل الدولية حيث جاء فيها ( بما ان عصبة الامم تهدف الى اقرار السلام العالمي وهو ما </a:t>
            </a:r>
            <a:r>
              <a:rPr lang="ar-IQ" dirty="0" err="1" smtClean="0"/>
              <a:t>لايمكن</a:t>
            </a:r>
            <a:r>
              <a:rPr lang="ar-IQ" dirty="0" smtClean="0"/>
              <a:t> تحقيقه الا  على اساس من العدل الاجتماعي) وحظي </a:t>
            </a:r>
            <a:r>
              <a:rPr lang="ar-IQ" dirty="0" err="1" smtClean="0"/>
              <a:t>ابهتمام</a:t>
            </a:r>
            <a:r>
              <a:rPr lang="ar-IQ" dirty="0" smtClean="0"/>
              <a:t> اكبر اثناء الحرب العالمية الثانية وبعدها تحت تأثير ازدياد الحاجة اليه في ظل ظروف تلك الحرب الطاحنة فكان موضوع اهتمام العديد من الاعلانات الدولية التي اكدت دور الدولة في الميدان الاقتصادي والاجتماعي مما ساعد على زيادة تدخلها في هذه الميادين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10</a:t>
            </a:fld>
            <a:endParaRPr lang="ar-IQ"/>
          </a:p>
        </p:txBody>
      </p:sp>
    </p:spTree>
    <p:extLst>
      <p:ext uri="{BB962C8B-B14F-4D97-AF65-F5344CB8AC3E}">
        <p14:creationId xmlns:p14="http://schemas.microsoft.com/office/powerpoint/2010/main" val="75319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IQ" dirty="0" smtClean="0"/>
              <a:t>وكان من نتيجة ذلك ازدياد الاهتمام بنظم التأمينات كوسيلة لتحقيق الامان الاجتماعي  للأفراد . </a:t>
            </a:r>
            <a:endParaRPr lang="ar-IQ"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11</a:t>
            </a:fld>
            <a:endParaRPr lang="ar-IQ"/>
          </a:p>
        </p:txBody>
      </p:sp>
    </p:spTree>
    <p:extLst>
      <p:ext uri="{BB962C8B-B14F-4D97-AF65-F5344CB8AC3E}">
        <p14:creationId xmlns:p14="http://schemas.microsoft.com/office/powerpoint/2010/main" val="120368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r>
              <a:rPr lang="ar-IQ" sz="3600" b="1" dirty="0"/>
              <a:t>هو مجموعة القواعد القانونية التي تنضم بها الدولة وسيلة الزامية لتحقيق الامان الاجتماعي </a:t>
            </a:r>
            <a:r>
              <a:rPr lang="ar-IQ" sz="3600" b="1" dirty="0" smtClean="0"/>
              <a:t>للأفراد </a:t>
            </a:r>
            <a:r>
              <a:rPr lang="ar-IQ" sz="3600" b="1" dirty="0"/>
              <a:t>في مواجهة المخاطر الاجتماعية التي يحددها القانون بحصولهم على اعانات نقدية او عينية في مقابل </a:t>
            </a:r>
            <a:r>
              <a:rPr lang="ar-IQ" sz="3600" b="1" dirty="0" smtClean="0"/>
              <a:t>اشتراكات يدفعها اصحاب العمل والعمال .</a:t>
            </a:r>
            <a:endParaRPr lang="ar-IQ" sz="3600" b="1"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2</a:t>
            </a:fld>
            <a:endParaRPr lang="ar-IQ"/>
          </a:p>
        </p:txBody>
      </p:sp>
      <p:sp>
        <p:nvSpPr>
          <p:cNvPr id="4" name="عنوان 3"/>
          <p:cNvSpPr>
            <a:spLocks noGrp="1"/>
          </p:cNvSpPr>
          <p:nvPr>
            <p:ph type="title"/>
          </p:nvPr>
        </p:nvSpPr>
        <p:spPr/>
        <p:txBody>
          <a:bodyPr/>
          <a:lstStyle/>
          <a:p>
            <a:pPr algn="ctr"/>
            <a:r>
              <a:rPr lang="ar-IQ" dirty="0">
                <a:solidFill>
                  <a:srgbClr val="FF0000"/>
                </a:solidFill>
              </a:rPr>
              <a:t>تعريف قانون الضمان الاجتماعي</a:t>
            </a:r>
            <a:endParaRPr lang="ar-IQ" dirty="0"/>
          </a:p>
        </p:txBody>
      </p:sp>
    </p:spTree>
    <p:extLst>
      <p:ext uri="{BB962C8B-B14F-4D97-AF65-F5344CB8AC3E}">
        <p14:creationId xmlns:p14="http://schemas.microsoft.com/office/powerpoint/2010/main" val="277857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ar-IQ" dirty="0" smtClean="0">
                <a:solidFill>
                  <a:srgbClr val="FF0000"/>
                </a:solidFill>
              </a:rPr>
              <a:t> </a:t>
            </a:r>
            <a:br>
              <a:rPr lang="ar-IQ" dirty="0" smtClean="0">
                <a:solidFill>
                  <a:srgbClr val="FF0000"/>
                </a:solidFill>
              </a:rPr>
            </a:br>
            <a:r>
              <a:rPr lang="ar-IQ" sz="5300" dirty="0" smtClean="0">
                <a:solidFill>
                  <a:srgbClr val="FF0000"/>
                </a:solidFill>
              </a:rPr>
              <a:t>اولا : خصائص قانون الضمان الاجتماعي</a:t>
            </a:r>
            <a:endParaRPr lang="ar-IQ" sz="5300" dirty="0"/>
          </a:p>
        </p:txBody>
      </p:sp>
      <p:sp>
        <p:nvSpPr>
          <p:cNvPr id="4" name="عنصر نائب لرقم الشريحة 3"/>
          <p:cNvSpPr>
            <a:spLocks noGrp="1"/>
          </p:cNvSpPr>
          <p:nvPr>
            <p:ph type="sldNum" sz="quarter" idx="12"/>
          </p:nvPr>
        </p:nvSpPr>
        <p:spPr/>
        <p:txBody>
          <a:bodyPr/>
          <a:lstStyle/>
          <a:p>
            <a:fld id="{0374A73D-D570-4D74-B9BC-33BAA8031BBC}" type="slidenum">
              <a:rPr lang="ar-IQ" smtClean="0"/>
              <a:t>3</a:t>
            </a:fld>
            <a:endParaRPr lang="ar-IQ"/>
          </a:p>
        </p:txBody>
      </p:sp>
    </p:spTree>
    <p:extLst>
      <p:ext uri="{BB962C8B-B14F-4D97-AF65-F5344CB8AC3E}">
        <p14:creationId xmlns:p14="http://schemas.microsoft.com/office/powerpoint/2010/main" val="1079595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481328"/>
            <a:ext cx="8363272" cy="4525963"/>
          </a:xfrm>
        </p:spPr>
        <p:txBody>
          <a:bodyPr>
            <a:normAutofit/>
          </a:bodyPr>
          <a:lstStyle/>
          <a:p>
            <a:pPr algn="just"/>
            <a:r>
              <a:rPr lang="ar-IQ" dirty="0" smtClean="0"/>
              <a:t>1- انه نظام الزامي وتبدو الزامية النظام في الجبر على الاشتراك فيه وفي تحديد مقدار الاشتراكات والمخاطر المؤمن ضدها قانونيا دون ان يكون لإرادة الافراد دخل في ذلك.</a:t>
            </a:r>
          </a:p>
          <a:p>
            <a:pPr algn="just"/>
            <a:r>
              <a:rPr lang="ar-IQ" dirty="0" smtClean="0"/>
              <a:t>2- حصول المؤمن عليهم على منافع النظام مقابل اشتراكات يدفعونها ولا يقتصر قانون الضمان الاجتماعي بتمويله على هذه الاشتراكات وتضاف اليها مصادر اخرى منها مساهمة الميزانية العامة ومجموع استثمار احتياطات هذا النظام .</a:t>
            </a:r>
          </a:p>
          <a:p>
            <a:pPr algn="just"/>
            <a:r>
              <a:rPr lang="ar-IQ" dirty="0" smtClean="0"/>
              <a:t>3- اشراف الدولة على نظام القانون الضمان الاجتماعي </a:t>
            </a:r>
            <a:r>
              <a:rPr lang="ar-IQ" dirty="0" err="1" smtClean="0"/>
              <a:t>لاهميته</a:t>
            </a:r>
            <a:r>
              <a:rPr lang="ar-IQ" dirty="0" smtClean="0"/>
              <a:t> الكبيرة بالنسبة لحياة الافراد وللدور الذي يلعبه في تنفيذ السياسة الاجتماعية.</a:t>
            </a:r>
          </a:p>
        </p:txBody>
      </p:sp>
      <p:sp>
        <p:nvSpPr>
          <p:cNvPr id="2" name="عنوان 1"/>
          <p:cNvSpPr>
            <a:spLocks noGrp="1"/>
          </p:cNvSpPr>
          <p:nvPr>
            <p:ph type="title"/>
          </p:nvPr>
        </p:nvSpPr>
        <p:spPr/>
        <p:txBody>
          <a:bodyPr>
            <a:normAutofit fontScale="90000"/>
          </a:bodyPr>
          <a:lstStyle/>
          <a:p>
            <a:pPr algn="ctr"/>
            <a:r>
              <a:rPr lang="ar-IQ" dirty="0" smtClean="0">
                <a:solidFill>
                  <a:srgbClr val="FF0000"/>
                </a:solidFill>
              </a:rPr>
              <a:t/>
            </a:r>
            <a:br>
              <a:rPr lang="ar-IQ" dirty="0" smtClean="0">
                <a:solidFill>
                  <a:srgbClr val="FF0000"/>
                </a:solidFill>
              </a:rPr>
            </a:b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4</a:t>
            </a:fld>
            <a:endParaRPr lang="ar-IQ"/>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solidFill>
                  <a:srgbClr val="FF0000"/>
                </a:solidFill>
              </a:rPr>
              <a:t> </a:t>
            </a:r>
            <a:r>
              <a:rPr lang="ar-IQ" dirty="0">
                <a:solidFill>
                  <a:srgbClr val="FF0000"/>
                </a:solidFill>
              </a:rPr>
              <a:t/>
            </a:r>
            <a:br>
              <a:rPr lang="ar-IQ" dirty="0">
                <a:solidFill>
                  <a:srgbClr val="FF0000"/>
                </a:solidFill>
              </a:rPr>
            </a:br>
            <a:r>
              <a:rPr lang="ar-IQ" dirty="0" smtClean="0">
                <a:solidFill>
                  <a:srgbClr val="FF0000"/>
                </a:solidFill>
              </a:rPr>
              <a:t>ثانيا: مصادر قانون الضمان الاجتماعي</a:t>
            </a:r>
            <a:endParaRPr lang="ar-IQ" dirty="0">
              <a:solidFill>
                <a:srgbClr val="FF0000"/>
              </a:solidFill>
            </a:endParaRPr>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5</a:t>
            </a:fld>
            <a:endParaRPr lang="ar-IQ"/>
          </a:p>
        </p:txBody>
      </p:sp>
    </p:spTree>
    <p:extLst>
      <p:ext uri="{BB962C8B-B14F-4D97-AF65-F5344CB8AC3E}">
        <p14:creationId xmlns:p14="http://schemas.microsoft.com/office/powerpoint/2010/main" val="230789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08720"/>
            <a:ext cx="8229600" cy="5098571"/>
          </a:xfrm>
        </p:spPr>
        <p:txBody>
          <a:bodyPr>
            <a:normAutofit/>
          </a:bodyPr>
          <a:lstStyle/>
          <a:p>
            <a:pPr algn="just"/>
            <a:r>
              <a:rPr lang="ar-IQ" sz="3600" dirty="0">
                <a:solidFill>
                  <a:srgbClr val="FF0000"/>
                </a:solidFill>
              </a:rPr>
              <a:t>اولا: الدستور</a:t>
            </a:r>
          </a:p>
          <a:p>
            <a:pPr marL="109728" indent="0" algn="just">
              <a:buNone/>
            </a:pPr>
            <a:r>
              <a:rPr lang="ar-IQ" sz="3600" dirty="0" smtClean="0"/>
              <a:t>نظرا للأهمية الخاصة لبعض القواعد المتصلة بالأمان الاجتماعي فأن بعض الدساتير تضمنت مبادئ اساسية تقر حق المواطنين في هذا الامان وتلزم الدولة بكفالته للأفراد وقد نصت على ذلك المادة (30) من الدستور العراقي النافذ لسنة 2005 .</a:t>
            </a:r>
          </a:p>
          <a:p>
            <a:pPr marL="109728" indent="0" algn="just">
              <a:buNone/>
            </a:pPr>
            <a:endParaRPr lang="ar-IQ" sz="3600" dirty="0" smtClean="0"/>
          </a:p>
          <a:p>
            <a:pPr marL="109728" indent="0">
              <a:buNone/>
            </a:pPr>
            <a:r>
              <a:rPr lang="ar-IQ" b="1" dirty="0" smtClean="0"/>
              <a:t>     </a:t>
            </a:r>
          </a:p>
          <a:p>
            <a:pPr marL="109728" indent="0">
              <a:buNone/>
            </a:pPr>
            <a:endParaRPr lang="ar-IQ" b="1"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6</a:t>
            </a:fld>
            <a:endParaRPr lang="ar-IQ"/>
          </a:p>
        </p:txBody>
      </p:sp>
    </p:spTree>
    <p:extLst>
      <p:ext uri="{BB962C8B-B14F-4D97-AF65-F5344CB8AC3E}">
        <p14:creationId xmlns:p14="http://schemas.microsoft.com/office/powerpoint/2010/main" val="260269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txBody>
          <a:bodyPr/>
          <a:lstStyle/>
          <a:p>
            <a:pPr algn="just"/>
            <a:r>
              <a:rPr lang="ar-IQ" sz="3600" dirty="0" smtClean="0">
                <a:solidFill>
                  <a:srgbClr val="FF0000"/>
                </a:solidFill>
              </a:rPr>
              <a:t>ثانيا: التشريع العادي </a:t>
            </a:r>
          </a:p>
          <a:p>
            <a:pPr marL="109728" indent="0" algn="just">
              <a:buNone/>
            </a:pPr>
            <a:r>
              <a:rPr lang="ar-IQ" dirty="0">
                <a:solidFill>
                  <a:srgbClr val="FF0000"/>
                </a:solidFill>
              </a:rPr>
              <a:t> </a:t>
            </a:r>
            <a:r>
              <a:rPr lang="ar-IQ" dirty="0" smtClean="0">
                <a:solidFill>
                  <a:srgbClr val="FF0000"/>
                </a:solidFill>
              </a:rPr>
              <a:t> </a:t>
            </a:r>
            <a:r>
              <a:rPr lang="ar-IQ" sz="3600" dirty="0" smtClean="0">
                <a:solidFill>
                  <a:schemeClr val="accent6"/>
                </a:solidFill>
              </a:rPr>
              <a:t>لقد دأبت الدول المختلفة منذ الربع الاخير من القرن الماضي من القرن الماضي على اصدار تشريعات تنظم الاحكام الخاصة بالوسائل القانونية التي تحقق الامان الاجتماعي للأفراد ، وقد اخذ المشرع العراقي بهذا الاسلوب اعتبارا من سنة 1956 واستمر على ذلك حيث اصدر عدة قوانين وصولا الى القانون النافذ رقم (39) لسنة 1971 وتعديلاته .</a:t>
            </a:r>
          </a:p>
          <a:p>
            <a:pPr marL="109728" indent="0" algn="just">
              <a:buNone/>
            </a:pPr>
            <a:endParaRPr lang="ar-IQ" dirty="0"/>
          </a:p>
        </p:txBody>
      </p:sp>
      <p:sp>
        <p:nvSpPr>
          <p:cNvPr id="6" name="عنصر نائب لرقم الشريحة 5"/>
          <p:cNvSpPr>
            <a:spLocks noGrp="1"/>
          </p:cNvSpPr>
          <p:nvPr>
            <p:ph type="sldNum" sz="quarter" idx="12"/>
          </p:nvPr>
        </p:nvSpPr>
        <p:spPr/>
        <p:txBody>
          <a:bodyPr/>
          <a:lstStyle/>
          <a:p>
            <a:fld id="{0374A73D-D570-4D74-B9BC-33BAA8031BBC}" type="slidenum">
              <a:rPr lang="ar-IQ" smtClean="0"/>
              <a:t>7</a:t>
            </a:fld>
            <a:endParaRPr lang="ar-IQ"/>
          </a:p>
        </p:txBody>
      </p:sp>
    </p:spTree>
    <p:extLst>
      <p:ext uri="{BB962C8B-B14F-4D97-AF65-F5344CB8AC3E}">
        <p14:creationId xmlns:p14="http://schemas.microsoft.com/office/powerpoint/2010/main" val="4167091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rmAutofit fontScale="92500"/>
          </a:bodyPr>
          <a:lstStyle/>
          <a:p>
            <a:r>
              <a:rPr lang="ar-IQ" sz="3000" dirty="0" smtClean="0">
                <a:solidFill>
                  <a:srgbClr val="FF0000"/>
                </a:solidFill>
              </a:rPr>
              <a:t>ثالثا: الانظمة والتعليمات </a:t>
            </a:r>
          </a:p>
          <a:p>
            <a:pPr marL="109728" indent="0" algn="just">
              <a:buNone/>
            </a:pPr>
            <a:r>
              <a:rPr lang="ar-IQ" sz="3600" dirty="0"/>
              <a:t> </a:t>
            </a:r>
            <a:r>
              <a:rPr lang="ar-IQ" sz="3600" dirty="0" smtClean="0"/>
              <a:t> يكثر اللجوء الى اصدار الانظمة والتعليمات في اطار قانون الضمان الاجتماعي لاعتبارات هامة ، منها ان احكام هذا القانون تنظم احكاما تعالج مسائل فنية بحتة ، يصعب تناولها في صلب القانون ولهذا يترك تنظيمها الى انظمة وتعليمات تتولى صياغتها احيانا اكثر من جهة فنية ، ومنها ايضا ان معالجة بعض الجوانب المتصلة بالأمان الاجتماعي بأنظمة وتعليمات تعطي المرونة المطلوبة للاستجابة للتأثيرات بالظروف المحيطة بتطبيقها لان تعديل هذه الانظمة والتعليمات ايسر من تعديل احكام القانون نفسه .</a:t>
            </a:r>
            <a:endParaRPr lang="ar-IQ" sz="3600"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8</a:t>
            </a:fld>
            <a:endParaRPr lang="ar-IQ"/>
          </a:p>
        </p:txBody>
      </p:sp>
    </p:spTree>
    <p:extLst>
      <p:ext uri="{BB962C8B-B14F-4D97-AF65-F5344CB8AC3E}">
        <p14:creationId xmlns:p14="http://schemas.microsoft.com/office/powerpoint/2010/main" val="305759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92696"/>
            <a:ext cx="8229600" cy="5314595"/>
          </a:xfrm>
        </p:spPr>
        <p:txBody>
          <a:bodyPr>
            <a:normAutofit fontScale="85000" lnSpcReduction="20000"/>
          </a:bodyPr>
          <a:lstStyle/>
          <a:p>
            <a:pPr algn="just"/>
            <a:r>
              <a:rPr lang="ar-IQ" sz="4200" dirty="0" smtClean="0">
                <a:solidFill>
                  <a:srgbClr val="FF0000"/>
                </a:solidFill>
              </a:rPr>
              <a:t>ثالثا : القضاء والفقه</a:t>
            </a:r>
          </a:p>
          <a:p>
            <a:pPr marL="109728" indent="0" algn="just">
              <a:buNone/>
            </a:pPr>
            <a:r>
              <a:rPr lang="ar-IQ" dirty="0"/>
              <a:t> </a:t>
            </a:r>
            <a:r>
              <a:rPr lang="ar-IQ" sz="3600" dirty="0" smtClean="0"/>
              <a:t>يقصد بالقضاء كمصدر من مصادر القانون عموما ومنه قانون الضمان الاجتماعي ، استنباط المبادئ والاحكام القانونية ، او استخلاصها من النصوص او انشاؤها ابتداءا من قبل المحاكم والقضاء وفقا لهذا التصور يمارس دورا واضحا في خلق قواعد قانونية تكمل احكام التشريع ولهذا فهو مصدر عام من مصادر قانون الضمان الاجتماعي . </a:t>
            </a:r>
          </a:p>
          <a:p>
            <a:pPr marL="109728" indent="0" algn="just">
              <a:buNone/>
            </a:pPr>
            <a:r>
              <a:rPr lang="ar-IQ" sz="3600" dirty="0" smtClean="0"/>
              <a:t>اما الفقه كمصدر من مصادر القانون فيقصد به استنباط المبادئ والقواعد القانونية بالطرق العلمية من قبل الفقهاء ، ومعروف ان اراء الفقهاء ليست لها قوة الزامية بحد ذاتها فهي لا تلزم المشرع ولا القاضي وان كانت تمارس عليهما من خلال ما تطرحه من تصورات علمية ولهذا فان الفقه ليس اكثر من مصدر تفسيري للقانون . </a:t>
            </a:r>
            <a:endParaRPr lang="ar-IQ" sz="3600" dirty="0"/>
          </a:p>
        </p:txBody>
      </p:sp>
      <p:sp>
        <p:nvSpPr>
          <p:cNvPr id="3" name="عنصر نائب لرقم الشريحة 2"/>
          <p:cNvSpPr>
            <a:spLocks noGrp="1"/>
          </p:cNvSpPr>
          <p:nvPr>
            <p:ph type="sldNum" sz="quarter" idx="12"/>
          </p:nvPr>
        </p:nvSpPr>
        <p:spPr/>
        <p:txBody>
          <a:bodyPr/>
          <a:lstStyle/>
          <a:p>
            <a:fld id="{0374A73D-D570-4D74-B9BC-33BAA8031BBC}" type="slidenum">
              <a:rPr lang="ar-IQ" smtClean="0"/>
              <a:t>9</a:t>
            </a:fld>
            <a:endParaRPr lang="ar-IQ"/>
          </a:p>
        </p:txBody>
      </p:sp>
    </p:spTree>
    <p:extLst>
      <p:ext uri="{BB962C8B-B14F-4D97-AF65-F5344CB8AC3E}">
        <p14:creationId xmlns:p14="http://schemas.microsoft.com/office/powerpoint/2010/main" val="4154006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TotalTime>
  <Words>561</Words>
  <Application>Microsoft Office PowerPoint</Application>
  <PresentationFormat>عرض على الشاشة (3:4)‏</PresentationFormat>
  <Paragraphs>37</Paragraphs>
  <Slides>11</Slides>
  <Notes>1</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ملتقى</vt:lpstr>
      <vt:lpstr>قانون الضمان الاجتماعي  المرحلة الثالثة </vt:lpstr>
      <vt:lpstr>تعريف قانون الضمان الاجتماعي</vt:lpstr>
      <vt:lpstr>  اولا : خصائص قانون الضمان الاجتماعي</vt:lpstr>
      <vt:lpstr> </vt:lpstr>
      <vt:lpstr>  ثانيا: مصادر قانون الضمان الاجتماعي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20</cp:revision>
  <dcterms:created xsi:type="dcterms:W3CDTF">2017-05-23T05:22:20Z</dcterms:created>
  <dcterms:modified xsi:type="dcterms:W3CDTF">2022-10-01T20:23:59Z</dcterms:modified>
</cp:coreProperties>
</file>