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3"/>
  </p:notesMasterIdLst>
  <p:sldIdLst>
    <p:sldId id="265" r:id="rId2"/>
    <p:sldId id="256" r:id="rId3"/>
    <p:sldId id="266" r:id="rId4"/>
    <p:sldId id="257" r:id="rId5"/>
    <p:sldId id="258" r:id="rId6"/>
    <p:sldId id="260" r:id="rId7"/>
    <p:sldId id="261" r:id="rId8"/>
    <p:sldId id="262" r:id="rId9"/>
    <p:sldId id="267" r:id="rId10"/>
    <p:sldId id="268" r:id="rId11"/>
    <p:sldId id="269"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ابن الديار" initials="ابن"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2" d="100"/>
          <a:sy n="72" d="100"/>
        </p:scale>
        <p:origin x="-13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06/03/1444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2</a:t>
            </a:fld>
            <a:endParaRPr lang="ar-IQ"/>
          </a:p>
        </p:txBody>
      </p:sp>
    </p:spTree>
    <p:extLst>
      <p:ext uri="{BB962C8B-B14F-4D97-AF65-F5344CB8AC3E}">
        <p14:creationId xmlns:p14="http://schemas.microsoft.com/office/powerpoint/2010/main" val="2863336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IQ" dirty="0" smtClean="0"/>
              <a:t>حساب </a:t>
            </a:r>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4</a:t>
            </a:fld>
            <a:endParaRPr lang="ar-IQ"/>
          </a:p>
        </p:txBody>
      </p:sp>
    </p:spTree>
    <p:extLst>
      <p:ext uri="{BB962C8B-B14F-4D97-AF65-F5344CB8AC3E}">
        <p14:creationId xmlns:p14="http://schemas.microsoft.com/office/powerpoint/2010/main" val="26033376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604053E0-CFCA-449E-9355-547425ED3205}" type="datetime8">
              <a:rPr lang="ar-IQ" smtClean="0"/>
              <a:t>01 تشرين الأول، 22</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374A73D-D570-4D74-B9BC-33BAA8031BB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1778ACF-2660-42D1-B02E-F36795E11957}" type="datetime8">
              <a:rPr lang="ar-IQ" smtClean="0"/>
              <a:t>01 تشرين الأول، 22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2907900-161E-4D59-8920-70CAB8A25847}" type="datetime8">
              <a:rPr lang="ar-IQ" smtClean="0"/>
              <a:t>01 تشرين الأول، 22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83335BE-948D-4E33-AC79-4EC7E36C7944}" type="datetime8">
              <a:rPr lang="ar-IQ" smtClean="0"/>
              <a:t>01 تشرين الأول، 22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23E8FE8-DAE7-4C91-B4AD-46D90DFF6669}" type="datetime8">
              <a:rPr lang="ar-IQ" smtClean="0"/>
              <a:t>01 تشرين الأول، 22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57ECD92-7D89-46D5-A6F3-D7CC3E3F3E0D}" type="datetime8">
              <a:rPr lang="ar-IQ" smtClean="0"/>
              <a:t>01 تشرين الأول، 22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035C4BF-A78B-446D-8488-382C5E9AEC18}" type="datetime8">
              <a:rPr lang="ar-IQ" smtClean="0"/>
              <a:t>01 تشرين الأول، 22</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3960F7A3-4CE6-4DD4-8D21-3B542ECDD686}" type="datetime8">
              <a:rPr lang="ar-IQ" smtClean="0"/>
              <a:t>01 تشرين الأول، 22</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64711EF0-0F23-4B22-9D35-2E3FF1AD93E6}" type="datetime8">
              <a:rPr lang="ar-IQ" smtClean="0"/>
              <a:t>01 تشرين الأول، 22</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5BF7BEB4-99BF-44EA-8A3C-D61007D8D8B4}" type="datetime8">
              <a:rPr lang="ar-IQ" smtClean="0"/>
              <a:t>01 تشرين الأول، 22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AA25F588-F713-46EA-A1AD-86CDEBAE86B5}" type="datetime8">
              <a:rPr lang="ar-IQ" smtClean="0"/>
              <a:t>01 تشرين الأول، 22</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374A73D-D570-4D74-B9BC-33BAA8031BBC}"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13C5A7-EE5F-41DC-89FD-09542F94C853}" type="datetime8">
              <a:rPr lang="ar-IQ" smtClean="0"/>
              <a:t>01 تشرين الأول، 22</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74A73D-D570-4D74-B9BC-33BAA8031B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قانون العمل </a:t>
            </a:r>
            <a:br>
              <a:rPr lang="ar-IQ" dirty="0" smtClean="0"/>
            </a:br>
            <a:r>
              <a:rPr lang="ar-IQ" dirty="0" smtClean="0"/>
              <a:t>المرحلة الثالثة </a:t>
            </a:r>
            <a:endParaRPr lang="ar-IQ" dirty="0"/>
          </a:p>
        </p:txBody>
      </p:sp>
      <p:sp>
        <p:nvSpPr>
          <p:cNvPr id="3" name="عنوان فرعي 2"/>
          <p:cNvSpPr>
            <a:spLocks noGrp="1"/>
          </p:cNvSpPr>
          <p:nvPr>
            <p:ph type="subTitle" idx="1"/>
          </p:nvPr>
        </p:nvSpPr>
        <p:spPr>
          <a:xfrm>
            <a:off x="685800" y="3611606"/>
            <a:ext cx="7772400" cy="1545585"/>
          </a:xfrm>
        </p:spPr>
        <p:txBody>
          <a:bodyPr>
            <a:noAutofit/>
          </a:bodyPr>
          <a:lstStyle/>
          <a:p>
            <a:pPr algn="ctr"/>
            <a:endParaRPr lang="ar-IQ" sz="4800" dirty="0" smtClean="0">
              <a:solidFill>
                <a:srgbClr val="FF0000"/>
              </a:solidFill>
            </a:endParaRPr>
          </a:p>
          <a:p>
            <a:pPr algn="ctr"/>
            <a:r>
              <a:rPr lang="ar-IQ" sz="4800" dirty="0" smtClean="0">
                <a:solidFill>
                  <a:srgbClr val="FF0000"/>
                </a:solidFill>
              </a:rPr>
              <a:t>م. د نادية فرحان زامل </a:t>
            </a:r>
            <a:endParaRPr lang="ar-IQ" sz="4800"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1</a:t>
            </a:fld>
            <a:endParaRPr lang="ar-IQ"/>
          </a:p>
        </p:txBody>
      </p:sp>
    </p:spTree>
    <p:extLst>
      <p:ext uri="{BB962C8B-B14F-4D97-AF65-F5344CB8AC3E}">
        <p14:creationId xmlns:p14="http://schemas.microsoft.com/office/powerpoint/2010/main" val="92568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64704"/>
            <a:ext cx="8229600" cy="5242587"/>
          </a:xfrm>
        </p:spPr>
        <p:txBody>
          <a:bodyPr/>
          <a:lstStyle/>
          <a:p>
            <a:r>
              <a:rPr lang="ar-IQ" dirty="0" smtClean="0"/>
              <a:t>يعرف القانون المدني عقد الوكالة بانه( </a:t>
            </a:r>
            <a:r>
              <a:rPr lang="ar-IQ" dirty="0" smtClean="0">
                <a:solidFill>
                  <a:srgbClr val="FF0000"/>
                </a:solidFill>
              </a:rPr>
              <a:t>عقد يقوم به شخص غيره مقام نفسه في تصرف جائز معلوم</a:t>
            </a:r>
            <a:r>
              <a:rPr lang="ar-IQ" dirty="0" smtClean="0"/>
              <a:t>) </a:t>
            </a:r>
          </a:p>
          <a:p>
            <a:pPr marL="109728" indent="0">
              <a:buNone/>
            </a:pPr>
            <a:r>
              <a:rPr lang="ar-IQ" dirty="0" smtClean="0"/>
              <a:t>من ملاحظة هذا النص يتأكد استبعاد الاعمال المادية من نطاق عقد الوكالة وانحسارها في الاعمال او التصرفات القانونية قطعا . بينما يكون موضوع عقد العمل عملا ماديا سواء كان بدنيا ام عقليا .</a:t>
            </a:r>
          </a:p>
          <a:p>
            <a:pPr marL="109728" indent="0">
              <a:buNone/>
            </a:pPr>
            <a:r>
              <a:rPr lang="ar-IQ" dirty="0" smtClean="0"/>
              <a:t>فاذا كان الشخص يقوم </a:t>
            </a:r>
            <a:r>
              <a:rPr lang="ar-IQ" dirty="0" err="1" smtClean="0"/>
              <a:t>باعمال</a:t>
            </a:r>
            <a:r>
              <a:rPr lang="ar-IQ" dirty="0" smtClean="0"/>
              <a:t> قانونية ، واعمال مادية في ان واحد فيكون امام عقدين . اذا ما امكن الفصل بينهما .فربان السفينة الذي يتولى مهمة قيادتها ، لاشك تنطبق عليه وصف عامل مادام يقوم بعمل مادي ، وفي الوقت نفسه اذا قام </a:t>
            </a:r>
            <a:r>
              <a:rPr lang="ar-IQ" dirty="0" err="1" smtClean="0"/>
              <a:t>بابرام</a:t>
            </a:r>
            <a:r>
              <a:rPr lang="ar-IQ" dirty="0" smtClean="0"/>
              <a:t> عقود النقل ، فيعد وكيلا عن الشركة التي يعمل لديها .</a:t>
            </a:r>
            <a:r>
              <a:rPr lang="ar-IQ" dirty="0" err="1" smtClean="0"/>
              <a:t>وبناءا</a:t>
            </a:r>
            <a:r>
              <a:rPr lang="ar-IQ" dirty="0" smtClean="0"/>
              <a:t> عليه فاذا جاز عزله بصفته وكيلا ، </a:t>
            </a:r>
            <a:r>
              <a:rPr lang="ar-IQ" dirty="0" err="1" smtClean="0"/>
              <a:t>فلايجوز</a:t>
            </a:r>
            <a:r>
              <a:rPr lang="ar-IQ" dirty="0" smtClean="0"/>
              <a:t> عزله بصفته عاملا .</a:t>
            </a:r>
          </a:p>
          <a:p>
            <a:pPr marL="109728" indent="0">
              <a:buNone/>
            </a:pPr>
            <a:r>
              <a:rPr lang="ar-IQ" dirty="0" smtClean="0"/>
              <a:t>كما ان الوكالة قد تكون بدون اجر، وهي بهذه الصفة تتسم بطباع التفضيل </a:t>
            </a:r>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10</a:t>
            </a:fld>
            <a:endParaRPr lang="ar-IQ"/>
          </a:p>
        </p:txBody>
      </p:sp>
    </p:spTree>
    <p:extLst>
      <p:ext uri="{BB962C8B-B14F-4D97-AF65-F5344CB8AC3E}">
        <p14:creationId xmlns:p14="http://schemas.microsoft.com/office/powerpoint/2010/main" val="3057599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92696"/>
            <a:ext cx="8229600" cy="5314595"/>
          </a:xfrm>
        </p:spPr>
        <p:txBody>
          <a:bodyPr>
            <a:normAutofit lnSpcReduction="10000"/>
          </a:bodyPr>
          <a:lstStyle/>
          <a:p>
            <a:pPr algn="just"/>
            <a:r>
              <a:rPr lang="ar-IQ" dirty="0" smtClean="0"/>
              <a:t>ان هذا الاختلاف لا يحسم الامر دائما لان بعض العمال يقومون بتصرفات قانونية لا بأعمال مادية كما هو الحال بالنسبة للخادم الذي يتولى مهمة الشراء لوازم الاسرة دون ان يكون وكيلا عن صاحب العمل واذا صح استبعاد الا عمال المادية كموضوع لعقد الوكالة ، لان المشرع العراقي حصر مهمة الوكيل بالتصرفات القانونية وحدها ، الا انه لا يصح استبعاد التصرفات القانونية بصفة مطلقة كموضوع لعقد العمل . ويستنتج مما تقدم بان المعايير السالفة الذكر ، والتي تقيم التفرقة على اساس طبيعة او محل العقد، والى كونه ماجورا او من دونه لا تسعف دائما كمعايير يمكن اعتمادها للتفرقة بين عقد العمل، وعقد الوكالة لذا فان الفقه والقضاء قد استقرا الى اعتبار معيار التبعية القانونية العنصر الجوهري في عقد العمل دون عقد الوكالة .وبصرف النظر الى محل العقد فيما اذا كان موضوعه عملا ماديا ان كان تصرفا قانونيا مادام مأجورا .</a:t>
            </a:r>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11</a:t>
            </a:fld>
            <a:endParaRPr lang="ar-IQ"/>
          </a:p>
        </p:txBody>
      </p:sp>
    </p:spTree>
    <p:extLst>
      <p:ext uri="{BB962C8B-B14F-4D97-AF65-F5344CB8AC3E}">
        <p14:creationId xmlns:p14="http://schemas.microsoft.com/office/powerpoint/2010/main" val="415400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solidFill>
                  <a:srgbClr val="FF0000"/>
                </a:solidFill>
              </a:rPr>
              <a:t>تمييز عقد العمل عن غيره من العقود</a:t>
            </a:r>
            <a:endParaRPr lang="ar-IQ" dirty="0">
              <a:solidFill>
                <a:srgbClr val="FF0000"/>
              </a:solidFill>
            </a:endParaRPr>
          </a:p>
        </p:txBody>
      </p:sp>
      <p:sp>
        <p:nvSpPr>
          <p:cNvPr id="5" name="عنصر نائب لرقم الشريحة 4"/>
          <p:cNvSpPr>
            <a:spLocks noGrp="1"/>
          </p:cNvSpPr>
          <p:nvPr>
            <p:ph type="sldNum" sz="quarter" idx="12"/>
          </p:nvPr>
        </p:nvSpPr>
        <p:spPr/>
        <p:txBody>
          <a:bodyPr/>
          <a:lstStyle/>
          <a:p>
            <a:fld id="{0374A73D-D570-4D74-B9BC-33BAA8031BBC}" type="slidenum">
              <a:rPr lang="ar-IQ" smtClean="0"/>
              <a:t>2</a:t>
            </a:fld>
            <a:endParaRPr lang="ar-IQ"/>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a:r>
              <a:rPr lang="ar-IQ" dirty="0" smtClean="0">
                <a:solidFill>
                  <a:srgbClr val="FF0000"/>
                </a:solidFill>
              </a:rPr>
              <a:t> </a:t>
            </a:r>
            <a:br>
              <a:rPr lang="ar-IQ" dirty="0" smtClean="0">
                <a:solidFill>
                  <a:srgbClr val="FF0000"/>
                </a:solidFill>
              </a:rPr>
            </a:br>
            <a:r>
              <a:rPr lang="ar-IQ" sz="5300" dirty="0" smtClean="0">
                <a:solidFill>
                  <a:srgbClr val="FF0000"/>
                </a:solidFill>
              </a:rPr>
              <a:t>اولا : تمييز </a:t>
            </a:r>
            <a:r>
              <a:rPr lang="ar-IQ" sz="5300" dirty="0">
                <a:solidFill>
                  <a:srgbClr val="FF0000"/>
                </a:solidFill>
              </a:rPr>
              <a:t>عقد العمل عن عقد المقاولة</a:t>
            </a:r>
            <a:endParaRPr lang="ar-IQ" sz="5300" dirty="0"/>
          </a:p>
        </p:txBody>
      </p:sp>
      <p:sp>
        <p:nvSpPr>
          <p:cNvPr id="4" name="عنصر نائب لرقم الشريحة 3"/>
          <p:cNvSpPr>
            <a:spLocks noGrp="1"/>
          </p:cNvSpPr>
          <p:nvPr>
            <p:ph type="sldNum" sz="quarter" idx="12"/>
          </p:nvPr>
        </p:nvSpPr>
        <p:spPr/>
        <p:txBody>
          <a:bodyPr/>
          <a:lstStyle/>
          <a:p>
            <a:fld id="{0374A73D-D570-4D74-B9BC-33BAA8031BBC}" type="slidenum">
              <a:rPr lang="ar-IQ" smtClean="0"/>
              <a:t>3</a:t>
            </a:fld>
            <a:endParaRPr lang="ar-IQ"/>
          </a:p>
        </p:txBody>
      </p:sp>
    </p:spTree>
    <p:extLst>
      <p:ext uri="{BB962C8B-B14F-4D97-AF65-F5344CB8AC3E}">
        <p14:creationId xmlns:p14="http://schemas.microsoft.com/office/powerpoint/2010/main" val="1079595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481328"/>
            <a:ext cx="8363272" cy="4525963"/>
          </a:xfrm>
        </p:spPr>
        <p:txBody>
          <a:bodyPr>
            <a:normAutofit/>
          </a:bodyPr>
          <a:lstStyle/>
          <a:p>
            <a:pPr algn="just"/>
            <a:r>
              <a:rPr lang="ar-IQ" dirty="0" smtClean="0"/>
              <a:t>يعرف القانون المدني عقد المقاولة بانه ( </a:t>
            </a:r>
            <a:r>
              <a:rPr lang="ar-IQ" dirty="0" smtClean="0">
                <a:solidFill>
                  <a:srgbClr val="FF0000"/>
                </a:solidFill>
              </a:rPr>
              <a:t>عقد به يتعهد احد طرفين ان يضع شيئا او يؤدي عملا لقاء اجر يتعهد به الطرف الاخر</a:t>
            </a:r>
            <a:r>
              <a:rPr lang="ar-IQ" dirty="0" smtClean="0"/>
              <a:t>)</a:t>
            </a:r>
          </a:p>
          <a:p>
            <a:pPr marL="109728" indent="0" algn="just">
              <a:buNone/>
            </a:pPr>
            <a:r>
              <a:rPr lang="ar-IQ" dirty="0" smtClean="0"/>
              <a:t>ومن النظر الى موضوع عقد المقاولة وعقد العمل نجد بان هناك تشابه كبير بينهما لورودهما على عمل يلتزم بأدائه شخص لحساب شخص اخر مقابل اجر لذا يقتضي البحث عن معيار لحسم الامر وقد تبنى المشرع العراقي معيار التبعية القانونية صراحة حيث نص على ان ( </a:t>
            </a:r>
            <a:r>
              <a:rPr lang="ar-IQ" dirty="0" smtClean="0">
                <a:solidFill>
                  <a:srgbClr val="FF0000"/>
                </a:solidFill>
              </a:rPr>
              <a:t>يتميز عقد العمل عن عقد المقاولة بان الاول دون الثاني حقا لرب العمل في ادارة جهود العامل وتوجيهها اثناء قيامه بالعمل او على الاقل في الاشراف عليه </a:t>
            </a:r>
            <a:r>
              <a:rPr lang="ar-IQ" dirty="0" smtClean="0"/>
              <a:t>)</a:t>
            </a:r>
          </a:p>
          <a:p>
            <a:pPr marL="109728" indent="0" algn="just">
              <a:buNone/>
            </a:pPr>
            <a:r>
              <a:rPr lang="ar-IQ" dirty="0" smtClean="0"/>
              <a:t>وبذلك فإذا ما توافرت رابطة التبعية بين من يقوم بالعمل . ومن يؤدي العمل لحسابه كان العقد عقد عمل واذا   </a:t>
            </a:r>
          </a:p>
        </p:txBody>
      </p:sp>
      <p:sp>
        <p:nvSpPr>
          <p:cNvPr id="2" name="عنوان 1"/>
          <p:cNvSpPr>
            <a:spLocks noGrp="1"/>
          </p:cNvSpPr>
          <p:nvPr>
            <p:ph type="title"/>
          </p:nvPr>
        </p:nvSpPr>
        <p:spPr/>
        <p:txBody>
          <a:bodyPr>
            <a:normAutofit fontScale="90000"/>
          </a:bodyPr>
          <a:lstStyle/>
          <a:p>
            <a:pPr algn="ctr"/>
            <a:r>
              <a:rPr lang="ar-IQ" dirty="0" smtClean="0">
                <a:solidFill>
                  <a:srgbClr val="FF0000"/>
                </a:solidFill>
              </a:rPr>
              <a:t/>
            </a:r>
            <a:br>
              <a:rPr lang="ar-IQ" dirty="0" smtClean="0">
                <a:solidFill>
                  <a:srgbClr val="FF0000"/>
                </a:solidFill>
              </a:rPr>
            </a:br>
            <a:endParaRPr lang="ar-IQ"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4</a:t>
            </a:fld>
            <a:endParaRPr lang="ar-IQ"/>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64704"/>
            <a:ext cx="8229600" cy="5242587"/>
          </a:xfrm>
        </p:spPr>
        <p:txBody>
          <a:bodyPr>
            <a:normAutofit/>
          </a:bodyPr>
          <a:lstStyle/>
          <a:p>
            <a:pPr algn="just"/>
            <a:r>
              <a:rPr lang="ar-IQ" dirty="0" smtClean="0"/>
              <a:t>فالمقاول عندما يقوم بأداء العمل المعهود به اليه يكون مستقلا بحيث لا يخضع </a:t>
            </a:r>
            <a:r>
              <a:rPr lang="ar-IQ" dirty="0" err="1" smtClean="0"/>
              <a:t>لاي</a:t>
            </a:r>
            <a:r>
              <a:rPr lang="ar-IQ" dirty="0" smtClean="0"/>
              <a:t> اشراف من قبل صاحب العمل . فهو الذي يتولى مهمة اختيار وسائل التنفيذ وتحديد اوقاته . ومن ثم </a:t>
            </a:r>
            <a:r>
              <a:rPr lang="ar-IQ" dirty="0" err="1" smtClean="0"/>
              <a:t>لايجوز</a:t>
            </a:r>
            <a:r>
              <a:rPr lang="ar-IQ" dirty="0" smtClean="0"/>
              <a:t> لصاحب العمل التدخل في شؤون المقاول خلال عملية التنفيذ  ما دام عمله مطابقا لما هو متفق عليه في العقد ولما تفرض عليه القواعد الفنية في مهنته .</a:t>
            </a:r>
            <a:endParaRPr lang="ar-IQ" dirty="0"/>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5</a:t>
            </a:fld>
            <a:endParaRPr lang="ar-IQ"/>
          </a:p>
        </p:txBody>
      </p:sp>
    </p:spTree>
    <p:extLst>
      <p:ext uri="{BB962C8B-B14F-4D97-AF65-F5344CB8AC3E}">
        <p14:creationId xmlns:p14="http://schemas.microsoft.com/office/powerpoint/2010/main" val="2314287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IQ" dirty="0" smtClean="0">
                <a:solidFill>
                  <a:srgbClr val="FF0000"/>
                </a:solidFill>
              </a:rPr>
              <a:t> </a:t>
            </a:r>
            <a:r>
              <a:rPr lang="ar-IQ" dirty="0">
                <a:solidFill>
                  <a:srgbClr val="FF0000"/>
                </a:solidFill>
              </a:rPr>
              <a:t/>
            </a:r>
            <a:br>
              <a:rPr lang="ar-IQ" dirty="0">
                <a:solidFill>
                  <a:srgbClr val="FF0000"/>
                </a:solidFill>
              </a:rPr>
            </a:br>
            <a:r>
              <a:rPr lang="ar-IQ" dirty="0" smtClean="0">
                <a:solidFill>
                  <a:srgbClr val="FF0000"/>
                </a:solidFill>
              </a:rPr>
              <a:t>ثانيا: تمييز </a:t>
            </a:r>
            <a:r>
              <a:rPr lang="ar-IQ" dirty="0">
                <a:solidFill>
                  <a:srgbClr val="FF0000"/>
                </a:solidFill>
              </a:rPr>
              <a:t>عقد العمل عن عقد الشركة </a:t>
            </a: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6</a:t>
            </a:fld>
            <a:endParaRPr lang="ar-IQ"/>
          </a:p>
        </p:txBody>
      </p:sp>
    </p:spTree>
    <p:extLst>
      <p:ext uri="{BB962C8B-B14F-4D97-AF65-F5344CB8AC3E}">
        <p14:creationId xmlns:p14="http://schemas.microsoft.com/office/powerpoint/2010/main" val="2307894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08720"/>
            <a:ext cx="8229600" cy="5098571"/>
          </a:xfrm>
        </p:spPr>
        <p:txBody>
          <a:bodyPr>
            <a:normAutofit lnSpcReduction="10000"/>
          </a:bodyPr>
          <a:lstStyle/>
          <a:p>
            <a:pPr algn="just"/>
            <a:r>
              <a:rPr lang="ar-IQ" dirty="0" smtClean="0"/>
              <a:t>لقد عرف القانون المدني العراقي عقد الشركة بانه ( </a:t>
            </a:r>
            <a:r>
              <a:rPr lang="ar-IQ" dirty="0" smtClean="0">
                <a:solidFill>
                  <a:srgbClr val="FF0000"/>
                </a:solidFill>
              </a:rPr>
              <a:t>عقد به يلتزم شخصان او اكثر بان يساهم كل منهم في مشروع اقتصادي بتقديم حصة من المال ، او عمل لاقتسام ما قد ينشأ عن هذا المشروع من ربح او خسارة </a:t>
            </a:r>
            <a:r>
              <a:rPr lang="ar-IQ" dirty="0" smtClean="0"/>
              <a:t>) ومن النظر الى مضمون هذا النص نجد بان التفرقة تدق بين عقد العمل وعقد الشركة حينما تقوم شركة بين شخصين احدهما يقدم عمله كحصة في الشركة دون ان يساهم في رأسمالها مما يجعل مركزه شبيها بمركز العامل . كما يحصل التشابه من جانب اخر في مركزهما في حالة حصول العامل على نسبة مئوية من الارباح مقابل عمله مما يجعل مركزه شبيها بمركز الشريك </a:t>
            </a:r>
          </a:p>
          <a:p>
            <a:pPr marL="109728" indent="0" algn="just">
              <a:buNone/>
            </a:pPr>
            <a:r>
              <a:rPr lang="ar-IQ" dirty="0"/>
              <a:t> </a:t>
            </a:r>
            <a:r>
              <a:rPr lang="ar-IQ" dirty="0" smtClean="0"/>
              <a:t> على ان وجود هذا التشابه لا يحسم الامر، فلا بد من الالتجاء الى معايير اخرى للتمييز بينهما :  </a:t>
            </a:r>
            <a:endParaRPr lang="ar-IQ" sz="3600" dirty="0" smtClean="0"/>
          </a:p>
          <a:p>
            <a:pPr marL="109728" indent="0">
              <a:buNone/>
            </a:pPr>
            <a:r>
              <a:rPr lang="ar-IQ" b="1" dirty="0" smtClean="0"/>
              <a:t>     </a:t>
            </a:r>
          </a:p>
          <a:p>
            <a:pPr marL="109728" indent="0">
              <a:buNone/>
            </a:pPr>
            <a:endParaRPr lang="ar-IQ" b="1" dirty="0"/>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7</a:t>
            </a:fld>
            <a:endParaRPr lang="ar-IQ"/>
          </a:p>
        </p:txBody>
      </p:sp>
    </p:spTree>
    <p:extLst>
      <p:ext uri="{BB962C8B-B14F-4D97-AF65-F5344CB8AC3E}">
        <p14:creationId xmlns:p14="http://schemas.microsoft.com/office/powerpoint/2010/main" val="2602693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458611"/>
          </a:xfrm>
        </p:spPr>
        <p:txBody>
          <a:bodyPr/>
          <a:lstStyle/>
          <a:p>
            <a:pPr algn="just"/>
            <a:r>
              <a:rPr lang="ar-IQ" dirty="0" smtClean="0">
                <a:solidFill>
                  <a:srgbClr val="FF0000"/>
                </a:solidFill>
              </a:rPr>
              <a:t>أ. الاجر : </a:t>
            </a:r>
            <a:r>
              <a:rPr lang="ar-IQ" dirty="0" smtClean="0"/>
              <a:t>ان من عناصر عقد العمل الرئيسية هو وجود الاجر الذي يتقاضاه العامل من صاحب العمل مقابل اداؤه العمل المتفق عليه بينما في عقد الشركة فان الشريك يسهم في الارباح والخسائر معا ، وحتى لو كان ما يقدمه هو عمله فقط ، لان تعرض الشركة الى الخسارة سوف يؤدي عمله دون مقابل .</a:t>
            </a:r>
          </a:p>
          <a:p>
            <a:pPr algn="just"/>
            <a:r>
              <a:rPr lang="ar-IQ" dirty="0" smtClean="0">
                <a:solidFill>
                  <a:srgbClr val="FF0000"/>
                </a:solidFill>
              </a:rPr>
              <a:t>ب. علاقة التبعية:  </a:t>
            </a:r>
            <a:r>
              <a:rPr lang="ar-IQ" dirty="0" smtClean="0"/>
              <a:t>هو وجود علاقة تبعية في عقد العمل وانتفاؤها في عقد الشركة . اذ يشترك الاثنان في ادارة الشركة على قدم المساواة دون ان يخضع احدهما اثناء تأديته لعمله للطرف الاخر .</a:t>
            </a:r>
          </a:p>
          <a:p>
            <a:pPr marL="109728" indent="0" algn="just">
              <a:buNone/>
            </a:pPr>
            <a:endParaRPr lang="ar-IQ" dirty="0"/>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8</a:t>
            </a:fld>
            <a:endParaRPr lang="ar-IQ"/>
          </a:p>
        </p:txBody>
      </p:sp>
    </p:spTree>
    <p:extLst>
      <p:ext uri="{BB962C8B-B14F-4D97-AF65-F5344CB8AC3E}">
        <p14:creationId xmlns:p14="http://schemas.microsoft.com/office/powerpoint/2010/main" val="4167091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solidFill>
                  <a:srgbClr val="FF0000"/>
                </a:solidFill>
              </a:rPr>
              <a:t>ثالثا: تمييز عقد العمل عن عقد الوكالة </a:t>
            </a:r>
            <a:endParaRPr lang="ar-IQ" dirty="0">
              <a:solidFill>
                <a:srgbClr val="FF0000"/>
              </a:solidFill>
            </a:endParaRPr>
          </a:p>
        </p:txBody>
      </p:sp>
      <p:sp>
        <p:nvSpPr>
          <p:cNvPr id="4" name="عنصر نائب لرقم الشريحة 3"/>
          <p:cNvSpPr>
            <a:spLocks noGrp="1"/>
          </p:cNvSpPr>
          <p:nvPr>
            <p:ph type="sldNum" sz="quarter" idx="12"/>
          </p:nvPr>
        </p:nvSpPr>
        <p:spPr/>
        <p:txBody>
          <a:bodyPr/>
          <a:lstStyle/>
          <a:p>
            <a:fld id="{0374A73D-D570-4D74-B9BC-33BAA8031BBC}" type="slidenum">
              <a:rPr lang="ar-IQ" smtClean="0"/>
              <a:t>9</a:t>
            </a:fld>
            <a:endParaRPr lang="ar-IQ"/>
          </a:p>
        </p:txBody>
      </p:sp>
    </p:spTree>
    <p:extLst>
      <p:ext uri="{BB962C8B-B14F-4D97-AF65-F5344CB8AC3E}">
        <p14:creationId xmlns:p14="http://schemas.microsoft.com/office/powerpoint/2010/main" val="150456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124</TotalTime>
  <Words>711</Words>
  <Application>Microsoft Office PowerPoint</Application>
  <PresentationFormat>عرض على الشاشة (3:4)‏</PresentationFormat>
  <Paragraphs>36</Paragraphs>
  <Slides>11</Slides>
  <Notes>2</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ملتقى</vt:lpstr>
      <vt:lpstr>قانون العمل  المرحلة الثالثة </vt:lpstr>
      <vt:lpstr>تمييز عقد العمل عن غيره من العقود</vt:lpstr>
      <vt:lpstr>  اولا : تمييز عقد العمل عن عقد المقاولة</vt:lpstr>
      <vt:lpstr> </vt:lpstr>
      <vt:lpstr>عرض تقديمي في PowerPoint</vt:lpstr>
      <vt:lpstr>  ثانيا: تمييز عقد العمل عن عقد الشركة </vt:lpstr>
      <vt:lpstr>عرض تقديمي في PowerPoint</vt:lpstr>
      <vt:lpstr>عرض تقديمي في PowerPoint</vt:lpstr>
      <vt:lpstr>ثالثا: تمييز عقد العمل عن عقد الوكالة </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16</cp:revision>
  <dcterms:created xsi:type="dcterms:W3CDTF">2017-05-23T05:22:20Z</dcterms:created>
  <dcterms:modified xsi:type="dcterms:W3CDTF">2022-10-01T20:20:04Z</dcterms:modified>
</cp:coreProperties>
</file>