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FEE6CA0-658B-4055-9588-E211C42167D8}" type="datetimeFigureOut">
              <a:rPr lang="ar-IQ" smtClean="0"/>
              <a:t>06/03/1444</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0374A73D-D570-4D74-B9BC-33BAA8031BB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FEE6CA0-658B-4055-9588-E211C42167D8}" type="datetimeFigureOut">
              <a:rPr lang="ar-IQ" smtClean="0"/>
              <a:t>06/03/1444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3FEE6CA0-658B-4055-9588-E211C42167D8}" type="datetimeFigureOut">
              <a:rPr lang="ar-IQ" smtClean="0"/>
              <a:t>06/03/1444</a:t>
            </a:fld>
            <a:endParaRPr lang="ar-IQ"/>
          </a:p>
        </p:txBody>
      </p:sp>
      <p:sp>
        <p:nvSpPr>
          <p:cNvPr id="8" name="عنصر نائب لرقم الشريحة 7"/>
          <p:cNvSpPr>
            <a:spLocks noGrp="1"/>
          </p:cNvSpPr>
          <p:nvPr>
            <p:ph type="sldNum" sz="quarter" idx="11"/>
          </p:nvPr>
        </p:nvSpPr>
        <p:spPr/>
        <p:txBody>
          <a:bodyPr/>
          <a:lstStyle/>
          <a:p>
            <a:fld id="{0374A73D-D570-4D74-B9BC-33BAA8031BBC}"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EE6CA0-658B-4055-9588-E211C42167D8}" type="datetimeFigureOut">
              <a:rPr lang="ar-IQ" smtClean="0"/>
              <a:t>06/03/1444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FEE6CA0-658B-4055-9588-E211C42167D8}" type="datetimeFigureOut">
              <a:rPr lang="ar-IQ" smtClean="0"/>
              <a:t>06/03/1444</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374A73D-D570-4D74-B9BC-33BAA8031BB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الثانية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التعريف بقانون العمل وتحديد طبيعته</a:t>
            </a:r>
            <a:endParaRPr lang="ar-IQ" b="1"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b="1" dirty="0" smtClean="0"/>
              <a:t>اولا : تعريف قانون العمل</a:t>
            </a:r>
          </a:p>
          <a:p>
            <a:pPr marL="0" indent="0" algn="just">
              <a:buNone/>
            </a:pPr>
            <a:r>
              <a:rPr lang="ar-IQ" dirty="0" smtClean="0"/>
              <a:t>هناك اتجاهان في تعريف قانون العمل:</a:t>
            </a:r>
          </a:p>
          <a:p>
            <a:pPr marL="0" indent="0" algn="just">
              <a:buNone/>
            </a:pPr>
            <a:r>
              <a:rPr lang="ar-IQ" dirty="0" smtClean="0"/>
              <a:t>1- الاتجاه الاول: يركز على معالجة العمل التابع المأجور في علاقات العمل الخاصة وبذلك فانه يقتصر العقد على الاتفاقات التي تبرم بين عامل فرد وصاحب عمل .</a:t>
            </a:r>
          </a:p>
          <a:p>
            <a:pPr marL="0" indent="0" algn="just">
              <a:buNone/>
            </a:pPr>
            <a:r>
              <a:rPr lang="ar-IQ" dirty="0" smtClean="0"/>
              <a:t>2- الاتجاه الثاني: وهو الاتجاه الحديث الذي تلافى الانتقادات التي وجهت الى التعريف الاول حيث عرفه بانه ( مجموعة القواعد القانونية المنظمة للعلاقات الفردية والجماعية الواردة او المتعلقة بالعمل المأجور التابع)</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85000" lnSpcReduction="10000"/>
          </a:bodyPr>
          <a:lstStyle/>
          <a:p>
            <a:pPr marL="0" indent="0" algn="just">
              <a:buNone/>
            </a:pPr>
            <a:r>
              <a:rPr lang="ar-IQ" b="1" dirty="0" smtClean="0"/>
              <a:t>الاسس التي يقوم عليها التعريف الثاني هي:</a:t>
            </a:r>
          </a:p>
          <a:p>
            <a:pPr marL="0" indent="0" algn="just">
              <a:buNone/>
            </a:pPr>
            <a:r>
              <a:rPr lang="ar-IQ" dirty="0" smtClean="0"/>
              <a:t>1- يعالج هذا القانون العمل التابع المأجور دون غيره من الاعمال.</a:t>
            </a:r>
          </a:p>
          <a:p>
            <a:pPr marL="0" indent="0" algn="just">
              <a:buNone/>
            </a:pPr>
            <a:r>
              <a:rPr lang="ar-IQ" dirty="0" smtClean="0"/>
              <a:t>2- ان هذا القانون اصبح في الوقت الحاضر ينظم علاقات العمل الفردية الى جانب علاقات العمل الجماعية حيث ان الاخيرة لم تكن معروفة في بداية نشوء الانظمة </a:t>
            </a:r>
            <a:r>
              <a:rPr lang="ar-IQ" dirty="0" err="1" smtClean="0"/>
              <a:t>الراسمالية</a:t>
            </a:r>
            <a:r>
              <a:rPr lang="ar-IQ" dirty="0" smtClean="0"/>
              <a:t> .</a:t>
            </a:r>
          </a:p>
          <a:p>
            <a:pPr marL="0" indent="0" algn="just">
              <a:buNone/>
            </a:pPr>
            <a:r>
              <a:rPr lang="ar-IQ" dirty="0" smtClean="0"/>
              <a:t>3- اما نطاق هذا القانون فانه ينظم علاقات العمل العامة الى جانب العمل الخاص الا ما يستثنى منها بقانون .</a:t>
            </a:r>
          </a:p>
          <a:p>
            <a:pPr marL="0" indent="0" algn="just">
              <a:buNone/>
            </a:pPr>
            <a:endParaRPr lang="ar-IQ" dirty="0"/>
          </a:p>
          <a:p>
            <a:pPr marL="0" indent="0" algn="just">
              <a:buNone/>
            </a:pPr>
            <a:r>
              <a:rPr lang="ar-IQ" b="1" dirty="0" smtClean="0"/>
              <a:t>ثانيا: كان قواعد قانون العمل في النظام القانونـــــي ( طبيعته)</a:t>
            </a:r>
          </a:p>
          <a:p>
            <a:pPr marL="0" indent="0" algn="just">
              <a:buNone/>
            </a:pPr>
            <a:r>
              <a:rPr lang="ar-IQ" dirty="0" smtClean="0"/>
              <a:t>1- الاتجاه الاول : يعد قانون العمل احد فروع القانون الخاص بحسب اصل نشأته التاريخية حيث كان يحكم علاقات متوازية</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a:bodyPr>
          <a:lstStyle/>
          <a:p>
            <a:pPr marL="0" indent="0" algn="just">
              <a:buNone/>
            </a:pPr>
            <a:r>
              <a:rPr lang="ar-IQ" dirty="0" smtClean="0"/>
              <a:t>ومصالح متساوية وهذا التصور ينسجم مع مبدأ الحرية القانونية الذي كان سائدا في ظل المذهب الفردي .</a:t>
            </a:r>
          </a:p>
          <a:p>
            <a:pPr marL="0" indent="0" algn="just">
              <a:buNone/>
            </a:pPr>
            <a:r>
              <a:rPr lang="ar-IQ" dirty="0" smtClean="0"/>
              <a:t>2- الاتجاه الثاني : وهم المنادون بان قانون العمل يعد احد فروع القانون العام حيث ظهر هذا الاتجاه على اثر تدخل الدولة الحديثة في الحياة الاقتصادية والاجتماعية بما فيها تنظيم علاقات العمل بهدف حماية العمال وتوفير </a:t>
            </a:r>
            <a:r>
              <a:rPr lang="ar-IQ" dirty="0" err="1" smtClean="0"/>
              <a:t>الظمانات</a:t>
            </a:r>
            <a:r>
              <a:rPr lang="ar-IQ" dirty="0" smtClean="0"/>
              <a:t> اللازمة في مواجهة اصحاب العمل </a:t>
            </a:r>
          </a:p>
          <a:p>
            <a:pPr marL="0" indent="0" algn="just">
              <a:buNone/>
            </a:pPr>
            <a:r>
              <a:rPr lang="ar-IQ" dirty="0" smtClean="0"/>
              <a:t>3- الاتجاه الثالث: اذا يعدون قانون العمل فرعا مختلطا لان بعض احكامه تنتمي لفرع القانون العام والبعض الاخر الى فرع القانون الخاص . ومن ثم فهو يستقل عن كل من القانونين نظرا لما يتمتع به من خصائص ذاتية تميزه عن بقية القواعد القانونية الاخرى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fontScale="92500"/>
          </a:bodyPr>
          <a:lstStyle/>
          <a:p>
            <a:pPr marL="0" lvl="0" indent="0" algn="just">
              <a:buClr>
                <a:srgbClr val="3891A7"/>
              </a:buClr>
              <a:buNone/>
            </a:pPr>
            <a:r>
              <a:rPr lang="ar-IQ" b="1" dirty="0" smtClean="0"/>
              <a:t>ثالثا</a:t>
            </a:r>
            <a:r>
              <a:rPr lang="ar-IQ" b="1" dirty="0"/>
              <a:t>: </a:t>
            </a:r>
            <a:r>
              <a:rPr lang="ar-IQ" b="1" dirty="0" smtClean="0"/>
              <a:t>الخصائص المميزة لقانون العمل</a:t>
            </a:r>
          </a:p>
          <a:p>
            <a:pPr marL="0" lvl="0" indent="0" algn="just">
              <a:buClr>
                <a:srgbClr val="3891A7"/>
              </a:buClr>
              <a:buNone/>
            </a:pPr>
            <a:r>
              <a:rPr lang="ar-IQ" dirty="0" smtClean="0"/>
              <a:t>1- الصفة الامرة لقواعد قانون العمل.</a:t>
            </a:r>
          </a:p>
          <a:p>
            <a:pPr marL="0" lvl="0" indent="0" algn="just">
              <a:buClr>
                <a:srgbClr val="3891A7"/>
              </a:buClr>
              <a:buNone/>
            </a:pPr>
            <a:r>
              <a:rPr lang="ar-IQ" dirty="0" smtClean="0"/>
              <a:t>أ. الجزاء المدني ( صحة الاتفاق الاصلح للعامل)</a:t>
            </a:r>
          </a:p>
          <a:p>
            <a:pPr marL="0" lvl="0" indent="0" algn="just">
              <a:buClr>
                <a:srgbClr val="3891A7"/>
              </a:buClr>
              <a:buNone/>
            </a:pPr>
            <a:r>
              <a:rPr lang="ar-IQ" dirty="0" smtClean="0"/>
              <a:t>ب. بطلان تنازل العامل عن حقوقه.</a:t>
            </a:r>
          </a:p>
          <a:p>
            <a:pPr marL="0" lvl="0" indent="0" algn="just">
              <a:buClr>
                <a:srgbClr val="3891A7"/>
              </a:buClr>
              <a:buNone/>
            </a:pPr>
            <a:r>
              <a:rPr lang="ar-IQ" dirty="0" smtClean="0"/>
              <a:t>ج. الحماية الجنائية قواعد قانون العمل.</a:t>
            </a:r>
          </a:p>
          <a:p>
            <a:pPr marL="0" lvl="0" indent="0" algn="just">
              <a:buClr>
                <a:srgbClr val="3891A7"/>
              </a:buClr>
              <a:buNone/>
            </a:pPr>
            <a:r>
              <a:rPr lang="ar-IQ" dirty="0" smtClean="0"/>
              <a:t>د. سريان القواعد الجديدة باثر مباشر.</a:t>
            </a:r>
          </a:p>
          <a:p>
            <a:pPr marL="0" lvl="0" indent="0" algn="just">
              <a:buClr>
                <a:srgbClr val="3891A7"/>
              </a:buClr>
              <a:buNone/>
            </a:pPr>
            <a:r>
              <a:rPr lang="ar-IQ" dirty="0" smtClean="0"/>
              <a:t>2- تفسير قانون العمل </a:t>
            </a:r>
          </a:p>
          <a:p>
            <a:pPr marL="0" lvl="0" indent="0" algn="just">
              <a:buClr>
                <a:srgbClr val="3891A7"/>
              </a:buClr>
              <a:buNone/>
            </a:pPr>
            <a:r>
              <a:rPr lang="ar-IQ" dirty="0" smtClean="0"/>
              <a:t>3- الطابع الواقعي لقانون العمل </a:t>
            </a:r>
          </a:p>
          <a:p>
            <a:pPr marL="0" lvl="0" indent="0" algn="just">
              <a:buClr>
                <a:srgbClr val="3891A7"/>
              </a:buClr>
              <a:buNone/>
            </a:pPr>
            <a:r>
              <a:rPr lang="ar-IQ" dirty="0" smtClean="0"/>
              <a:t>4- تسمية قانون العمل</a:t>
            </a:r>
          </a:p>
          <a:p>
            <a:pPr marL="0" lvl="0" indent="0" algn="just">
              <a:buClr>
                <a:srgbClr val="3891A7"/>
              </a:buClr>
              <a:buNone/>
            </a:pPr>
            <a:r>
              <a:rPr lang="ar-IQ" dirty="0" smtClean="0"/>
              <a:t>5- الاسس التي يقوم عليها قانون العمل واهميته</a:t>
            </a:r>
          </a:p>
          <a:p>
            <a:pPr marL="0" lvl="0" indent="0" algn="just">
              <a:buClr>
                <a:srgbClr val="3891A7"/>
              </a:buClr>
              <a:buNone/>
            </a:pPr>
            <a:r>
              <a:rPr lang="ar-IQ" dirty="0" smtClean="0"/>
              <a:t>6- التطور التاريخي لقانون العمل </a:t>
            </a:r>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fontScale="92500" lnSpcReduction="20000"/>
          </a:bodyPr>
          <a:lstStyle/>
          <a:p>
            <a:pPr marL="0" indent="0">
              <a:buNone/>
            </a:pPr>
            <a:r>
              <a:rPr lang="ar-IQ" b="1" dirty="0" smtClean="0"/>
              <a:t>رابعا: مصادر قانون العمل </a:t>
            </a:r>
          </a:p>
          <a:p>
            <a:pPr marL="0" indent="0" algn="just">
              <a:buNone/>
            </a:pPr>
            <a:r>
              <a:rPr lang="ar-IQ" b="1" dirty="0" smtClean="0"/>
              <a:t>1- المصادر الداخلية </a:t>
            </a:r>
          </a:p>
          <a:p>
            <a:pPr marL="0" indent="0" algn="just">
              <a:buNone/>
            </a:pPr>
            <a:r>
              <a:rPr lang="ar-IQ" dirty="0" smtClean="0"/>
              <a:t>أ. </a:t>
            </a:r>
            <a:r>
              <a:rPr lang="ar-IQ" b="1" dirty="0" smtClean="0"/>
              <a:t>المصادر الداخلية الرسمية </a:t>
            </a:r>
            <a:r>
              <a:rPr lang="ar-IQ" dirty="0" smtClean="0"/>
              <a:t>وهي الدستور ، التشريع، القضاء</a:t>
            </a:r>
          </a:p>
          <a:p>
            <a:pPr marL="0" indent="0" algn="just">
              <a:buNone/>
            </a:pPr>
            <a:endParaRPr lang="ar-IQ" dirty="0"/>
          </a:p>
          <a:p>
            <a:pPr marL="0" indent="0" algn="just">
              <a:buNone/>
            </a:pPr>
            <a:r>
              <a:rPr lang="ar-IQ" b="1" dirty="0" smtClean="0"/>
              <a:t>ب. المصادر الداخلية ذات الصفة غير الرسمية </a:t>
            </a:r>
          </a:p>
          <a:p>
            <a:pPr marL="0" indent="0" algn="just">
              <a:buNone/>
            </a:pPr>
            <a:r>
              <a:rPr lang="ar-IQ" dirty="0" smtClean="0"/>
              <a:t>وهي العرف ، انظمة العمل الداخلية ، عقود العمل الجماعية ، القرارات النقابية  </a:t>
            </a:r>
          </a:p>
          <a:p>
            <a:pPr marL="0" indent="0" algn="just">
              <a:buNone/>
            </a:pPr>
            <a:r>
              <a:rPr lang="ar-IQ" dirty="0" smtClean="0"/>
              <a:t>2- المصادر الخارجية ( الدولية ) لقانون العمل</a:t>
            </a:r>
          </a:p>
          <a:p>
            <a:pPr marL="0" indent="0" algn="just">
              <a:buNone/>
            </a:pPr>
            <a:r>
              <a:rPr lang="ar-IQ" dirty="0" smtClean="0"/>
              <a:t>أ. اتفاقيات وتوصيات العمل الدولية .</a:t>
            </a:r>
          </a:p>
          <a:p>
            <a:pPr marL="0" indent="0" algn="just">
              <a:buNone/>
            </a:pPr>
            <a:r>
              <a:rPr lang="ar-IQ" dirty="0" smtClean="0"/>
              <a:t>ب. الاتفاقيات الثنائية .</a:t>
            </a:r>
          </a:p>
          <a:p>
            <a:pPr marL="0" indent="0" algn="just">
              <a:buNone/>
            </a:pPr>
            <a:r>
              <a:rPr lang="ar-IQ" dirty="0" smtClean="0"/>
              <a:t>  </a:t>
            </a:r>
          </a:p>
          <a:p>
            <a:pPr marL="0" indent="0" algn="just">
              <a:buNone/>
            </a:pPr>
            <a:endParaRPr lang="ar-IQ" dirty="0" smtClean="0"/>
          </a:p>
          <a:p>
            <a:pPr marL="0" indent="0" algn="just">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20000"/>
          </a:bodyPr>
          <a:lstStyle/>
          <a:p>
            <a:pPr marL="0" lvl="0" indent="0" algn="just">
              <a:buClr>
                <a:srgbClr val="3891A7"/>
              </a:buClr>
              <a:buNone/>
            </a:pPr>
            <a:r>
              <a:rPr lang="ar-IQ" b="1" dirty="0" smtClean="0">
                <a:solidFill>
                  <a:prstClr val="black"/>
                </a:solidFill>
              </a:rPr>
              <a:t>خامسا: نطاق سريان قانون العمل </a:t>
            </a:r>
          </a:p>
          <a:p>
            <a:pPr marL="0" lvl="0" indent="0" algn="just">
              <a:buClr>
                <a:srgbClr val="3891A7"/>
              </a:buClr>
              <a:buNone/>
            </a:pPr>
            <a:r>
              <a:rPr lang="ar-IQ" dirty="0" smtClean="0">
                <a:solidFill>
                  <a:prstClr val="black"/>
                </a:solidFill>
              </a:rPr>
              <a:t>تسري احكام قانون العمل على جميع مشاريع واماكن العمل التي تستخدم عاملا واحدا فاكثر سواء اكانت تمارس نشاطا تجارية ام صناعيا ام زراعيا سواء اكان العمل الذي تقوم به </a:t>
            </a:r>
            <a:r>
              <a:rPr lang="ar-IQ" dirty="0" err="1" smtClean="0">
                <a:solidFill>
                  <a:prstClr val="black"/>
                </a:solidFill>
              </a:rPr>
              <a:t>دائمية</a:t>
            </a:r>
            <a:r>
              <a:rPr lang="ar-IQ" dirty="0" smtClean="0">
                <a:solidFill>
                  <a:prstClr val="black"/>
                </a:solidFill>
              </a:rPr>
              <a:t> او عرضية او مؤقتا او موسميا ، كما حدد نطاق سريانه على العمال المشتغلون في القطاع الخاص والمختلط والتعاوني وبذلك فان احكام هذا القانون تسري على كل من تنطبق عليه تعريف عامل ممن يعملون في هذه القطاعات الثلاثة غير ان القانون قد استثنى بعض فئات معينة من الخضوع لبعض احكامه </a:t>
            </a:r>
            <a:r>
              <a:rPr lang="ar-IQ" dirty="0" err="1" smtClean="0">
                <a:solidFill>
                  <a:prstClr val="black"/>
                </a:solidFill>
              </a:rPr>
              <a:t>كماياتي</a:t>
            </a:r>
            <a:r>
              <a:rPr lang="ar-IQ" dirty="0" smtClean="0">
                <a:solidFill>
                  <a:prstClr val="black"/>
                </a:solidFill>
              </a:rPr>
              <a:t>:</a:t>
            </a:r>
          </a:p>
          <a:p>
            <a:pPr marL="0" lvl="0" indent="0" algn="just">
              <a:buClr>
                <a:srgbClr val="3891A7"/>
              </a:buClr>
              <a:buNone/>
            </a:pPr>
            <a:r>
              <a:rPr lang="ar-IQ" dirty="0" smtClean="0">
                <a:solidFill>
                  <a:prstClr val="black"/>
                </a:solidFill>
              </a:rPr>
              <a:t>1- اعمال الخدمة المنزلية ومن في حكمهم.</a:t>
            </a:r>
          </a:p>
          <a:p>
            <a:pPr marL="0" lvl="0" indent="0" algn="just">
              <a:buClr>
                <a:srgbClr val="3891A7"/>
              </a:buClr>
              <a:buNone/>
            </a:pPr>
            <a:r>
              <a:rPr lang="ar-IQ" dirty="0" smtClean="0">
                <a:solidFill>
                  <a:prstClr val="black"/>
                </a:solidFill>
              </a:rPr>
              <a:t>2- العمال المشتغلون في الاعمال الزراعية.</a:t>
            </a:r>
          </a:p>
          <a:p>
            <a:pPr marL="0" lvl="0" indent="0" algn="just">
              <a:buClr>
                <a:srgbClr val="3891A7"/>
              </a:buClr>
              <a:buNone/>
            </a:pPr>
            <a:r>
              <a:rPr lang="ar-IQ" dirty="0" smtClean="0">
                <a:solidFill>
                  <a:prstClr val="black"/>
                </a:solidFill>
              </a:rPr>
              <a:t>3- افراد اسرة صاحب العمل .</a:t>
            </a:r>
            <a:endParaRPr lang="ar-IQ" dirty="0">
              <a:solidFill>
                <a:prstClr val="black"/>
              </a:solidFill>
            </a:endParaRP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239000" cy="6195088"/>
          </a:xfrm>
        </p:spPr>
        <p:txBody>
          <a:bodyPr/>
          <a:lstStyle/>
          <a:p>
            <a:pPr marL="0" indent="0" algn="just">
              <a:buNone/>
            </a:pPr>
            <a:r>
              <a:rPr lang="ar-IQ" dirty="0" smtClean="0"/>
              <a:t>4- كما </a:t>
            </a:r>
            <a:r>
              <a:rPr lang="ar-IQ" dirty="0" err="1" smtClean="0"/>
              <a:t>لاتسري</a:t>
            </a:r>
            <a:r>
              <a:rPr lang="ar-IQ" dirty="0" smtClean="0"/>
              <a:t> احكام المادة (56) والخاصة بتنظيم اوقات العمل التي تؤدى بدوامين ، والاعمال المتقطعة على المشتغلون </a:t>
            </a:r>
            <a:r>
              <a:rPr lang="ar-IQ" dirty="0" err="1" smtClean="0"/>
              <a:t>بالاعمال</a:t>
            </a:r>
            <a:r>
              <a:rPr lang="ar-IQ" dirty="0" smtClean="0"/>
              <a:t> التحضيرية او التكميلية التي يتعين انجازها قبل او بعد الانتهاء من العمل كذلك ينطبق الحكم على اولئك </a:t>
            </a:r>
            <a:r>
              <a:rPr lang="ar-IQ" smtClean="0"/>
              <a:t>المشتغلون بالحراسة.</a:t>
            </a:r>
            <a:endParaRPr lang="ar-IQ" dirty="0"/>
          </a:p>
        </p:txBody>
      </p:sp>
    </p:spTree>
    <p:extLst>
      <p:ext uri="{BB962C8B-B14F-4D97-AF65-F5344CB8AC3E}">
        <p14:creationId xmlns:p14="http://schemas.microsoft.com/office/powerpoint/2010/main" val="3385042932"/>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185</TotalTime>
  <Words>581</Words>
  <Application>Microsoft Office PowerPoint</Application>
  <PresentationFormat>عرض على الشاشة (3:4)‏</PresentationFormat>
  <Paragraphs>47</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محاضرات مادة قانون العمل </vt:lpstr>
      <vt:lpstr>التعريف بقانون العمل وتحديد طبيعته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32</cp:revision>
  <dcterms:created xsi:type="dcterms:W3CDTF">2017-05-23T05:22:20Z</dcterms:created>
  <dcterms:modified xsi:type="dcterms:W3CDTF">2022-10-01T20:10:08Z</dcterms:modified>
</cp:coreProperties>
</file>