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varScale="1">
        <p:scale>
          <a:sx n="75" d="100"/>
          <a:sy n="75" d="100"/>
        </p:scale>
        <p:origin x="-123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327899-74C4-4E3A-B9E2-F05786A062D0}" type="datetimeFigureOut">
              <a:rPr lang="ar-IQ" smtClean="0"/>
              <a:t>06/03/1444</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BCF3FD-D3E1-4AAC-BA25-8299886B228F}" type="slidenum">
              <a:rPr lang="ar-IQ" smtClean="0"/>
              <a:t>‹#›</a:t>
            </a:fld>
            <a:endParaRPr lang="ar-IQ"/>
          </a:p>
        </p:txBody>
      </p:sp>
    </p:spTree>
    <p:extLst>
      <p:ext uri="{BB962C8B-B14F-4D97-AF65-F5344CB8AC3E}">
        <p14:creationId xmlns:p14="http://schemas.microsoft.com/office/powerpoint/2010/main" val="21525723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8BCF3FD-D3E1-4AAC-BA25-8299886B228F}" type="slidenum">
              <a:rPr lang="ar-IQ" smtClean="0"/>
              <a:t>1</a:t>
            </a:fld>
            <a:endParaRPr lang="ar-IQ"/>
          </a:p>
        </p:txBody>
      </p:sp>
    </p:spTree>
    <p:extLst>
      <p:ext uri="{BB962C8B-B14F-4D97-AF65-F5344CB8AC3E}">
        <p14:creationId xmlns:p14="http://schemas.microsoft.com/office/powerpoint/2010/main" val="2863336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3FEE6CA0-658B-4055-9588-E211C42167D8}" type="datetimeFigureOut">
              <a:rPr lang="ar-IQ" smtClean="0"/>
              <a:t>06/03/1444</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06/03/1444</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06/03/1444</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06/03/1444</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06/03/1444</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06/03/1444</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3FEE6CA0-658B-4055-9588-E211C42167D8}" type="datetimeFigureOut">
              <a:rPr lang="ar-IQ" smtClean="0"/>
              <a:t>06/03/1444</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3FEE6CA0-658B-4055-9588-E211C42167D8}" type="datetimeFigureOut">
              <a:rPr lang="ar-IQ" smtClean="0"/>
              <a:t>06/03/1444</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3FEE6CA0-658B-4055-9588-E211C42167D8}" type="datetimeFigureOut">
              <a:rPr lang="ar-IQ" smtClean="0"/>
              <a:t>06/03/1444</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06/03/1444</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06/03/1444</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FEE6CA0-658B-4055-9588-E211C42167D8}" type="datetimeFigureOut">
              <a:rPr lang="ar-IQ" smtClean="0"/>
              <a:t>06/03/1444</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374A73D-D570-4D74-B9BC-33BAA8031BBC}"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63688" y="533400"/>
            <a:ext cx="6708580" cy="2868168"/>
          </a:xfrm>
        </p:spPr>
        <p:txBody>
          <a:bodyPr>
            <a:normAutofit/>
          </a:bodyPr>
          <a:lstStyle/>
          <a:p>
            <a:pPr algn="ctr"/>
            <a:r>
              <a:rPr lang="ar-IQ" sz="4800" b="1" dirty="0" smtClean="0"/>
              <a:t>محاضرات مادة قانون العمل </a:t>
            </a:r>
            <a:endParaRPr lang="ar-IQ" sz="4800" b="1" dirty="0"/>
          </a:p>
        </p:txBody>
      </p:sp>
      <p:sp>
        <p:nvSpPr>
          <p:cNvPr id="3" name="عنوان فرعي 2"/>
          <p:cNvSpPr>
            <a:spLocks noGrp="1"/>
          </p:cNvSpPr>
          <p:nvPr>
            <p:ph type="subTitle" idx="1"/>
          </p:nvPr>
        </p:nvSpPr>
        <p:spPr>
          <a:xfrm>
            <a:off x="1432560" y="3645024"/>
            <a:ext cx="7387912" cy="1944216"/>
          </a:xfrm>
        </p:spPr>
        <p:txBody>
          <a:bodyPr>
            <a:normAutofit fontScale="92500" lnSpcReduction="10000"/>
          </a:bodyPr>
          <a:lstStyle/>
          <a:p>
            <a:pPr algn="ctr"/>
            <a:r>
              <a:rPr lang="ar-IQ" sz="4400" b="1" dirty="0" smtClean="0">
                <a:solidFill>
                  <a:schemeClr val="tx1"/>
                </a:solidFill>
              </a:rPr>
              <a:t>المحاضرة السابعة </a:t>
            </a:r>
          </a:p>
          <a:p>
            <a:pPr algn="ctr"/>
            <a:r>
              <a:rPr lang="ar-IQ" sz="4400" b="1" dirty="0" smtClean="0">
                <a:solidFill>
                  <a:schemeClr val="tx1"/>
                </a:solidFill>
              </a:rPr>
              <a:t>المرحلة الثالثة </a:t>
            </a:r>
          </a:p>
          <a:p>
            <a:pPr algn="ctr"/>
            <a:r>
              <a:rPr lang="ar-IQ" sz="4400" b="1" dirty="0" err="1" smtClean="0">
                <a:solidFill>
                  <a:schemeClr val="tx1"/>
                </a:solidFill>
              </a:rPr>
              <a:t>م.د</a:t>
            </a:r>
            <a:r>
              <a:rPr lang="ar-IQ" sz="4400" b="1" dirty="0" smtClean="0">
                <a:solidFill>
                  <a:schemeClr val="tx1"/>
                </a:solidFill>
              </a:rPr>
              <a:t> نادية فرحان زامل  </a:t>
            </a:r>
          </a:p>
          <a:p>
            <a:endParaRPr lang="ar-IQ" dirty="0" smtClean="0">
              <a:solidFill>
                <a:schemeClr val="tx1"/>
              </a:solidFill>
            </a:endParaRPr>
          </a:p>
          <a:p>
            <a:endParaRPr lang="ar-IQ" dirty="0"/>
          </a:p>
        </p:txBody>
      </p:sp>
    </p:spTree>
    <p:extLst>
      <p:ext uri="{BB962C8B-B14F-4D97-AF65-F5344CB8AC3E}">
        <p14:creationId xmlns:p14="http://schemas.microsoft.com/office/powerpoint/2010/main" val="1951579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7239000" cy="5835048"/>
          </a:xfrm>
        </p:spPr>
        <p:txBody>
          <a:bodyPr>
            <a:normAutofit fontScale="92500" lnSpcReduction="20000"/>
          </a:bodyPr>
          <a:lstStyle/>
          <a:p>
            <a:pPr marL="0" indent="0">
              <a:buNone/>
            </a:pPr>
            <a:r>
              <a:rPr lang="ar-IQ" b="1" dirty="0" smtClean="0"/>
              <a:t>ب- تنظيم تشغيل النساء</a:t>
            </a:r>
          </a:p>
          <a:p>
            <a:pPr marL="0" indent="0" algn="just">
              <a:buNone/>
            </a:pPr>
            <a:r>
              <a:rPr lang="ar-IQ" dirty="0" smtClean="0"/>
              <a:t>يشكل عمل </a:t>
            </a:r>
            <a:r>
              <a:rPr lang="ar-IQ" dirty="0" err="1" smtClean="0"/>
              <a:t>المراة</a:t>
            </a:r>
            <a:r>
              <a:rPr lang="ar-IQ" dirty="0" smtClean="0"/>
              <a:t> في الوقت الحاضر ومشاركتها للرجل في النشاط الاقتصادي اهمية كبيرة، الا انه خلق لها مشاكل كثيرة بسبب تكوينها </a:t>
            </a:r>
            <a:r>
              <a:rPr lang="ar-IQ" dirty="0" err="1" smtClean="0"/>
              <a:t>البايولوجي</a:t>
            </a:r>
            <a:r>
              <a:rPr lang="ar-IQ" dirty="0" smtClean="0"/>
              <a:t> كما ان الدور الطبيعي للحمل والولادة والامومة تعد اعباء اضافية تنفرد بها عن الرجل مما يولد لديها الكثير من الارهاق مما </a:t>
            </a:r>
            <a:r>
              <a:rPr lang="ar-IQ" dirty="0"/>
              <a:t>دفع بالمشرع الى ان  يخصها </a:t>
            </a:r>
            <a:r>
              <a:rPr lang="ar-IQ" dirty="0" smtClean="0"/>
              <a:t>ببعض الامتيازات قياسا الى العامل الرجل كما </a:t>
            </a:r>
            <a:r>
              <a:rPr lang="ar-IQ" dirty="0" err="1" smtClean="0"/>
              <a:t>ياتي</a:t>
            </a:r>
            <a:r>
              <a:rPr lang="ar-IQ" dirty="0" smtClean="0"/>
              <a:t>:</a:t>
            </a:r>
          </a:p>
          <a:p>
            <a:pPr marL="0" indent="0" algn="just">
              <a:buNone/>
            </a:pPr>
            <a:r>
              <a:rPr lang="ar-IQ" b="1" u="sng" dirty="0" smtClean="0"/>
              <a:t>اولا: العمل الليلي:</a:t>
            </a:r>
            <a:r>
              <a:rPr lang="ar-IQ" dirty="0" smtClean="0"/>
              <a:t> الاصل عدم جواز تشغيل النساء ليلا بهدف حمايتها في اخلاقها وتجنيبها الانحراف واتاحة الفرصة لرعاية زوجها واطفالها على ان هذا الحظر </a:t>
            </a:r>
            <a:r>
              <a:rPr lang="ar-IQ" dirty="0" err="1" smtClean="0"/>
              <a:t>لايشمل</a:t>
            </a:r>
            <a:r>
              <a:rPr lang="ar-IQ" dirty="0" smtClean="0"/>
              <a:t> العمل في الوظائف الادارية والفنية ودور العلاج وخدمات النقل والاتصالات والمواد الاولية المعرضة للتلف بسرعة </a:t>
            </a:r>
            <a:r>
              <a:rPr lang="ar-IQ" dirty="0" err="1" smtClean="0"/>
              <a:t>ولاتزيد</a:t>
            </a:r>
            <a:r>
              <a:rPr lang="ar-IQ" dirty="0" smtClean="0"/>
              <a:t> عن 7 ساعات.</a:t>
            </a:r>
          </a:p>
        </p:txBody>
      </p:sp>
    </p:spTree>
    <p:extLst>
      <p:ext uri="{BB962C8B-B14F-4D97-AF65-F5344CB8AC3E}">
        <p14:creationId xmlns:p14="http://schemas.microsoft.com/office/powerpoint/2010/main" val="2464409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620688"/>
            <a:ext cx="8229600" cy="5433467"/>
          </a:xfrm>
        </p:spPr>
        <p:txBody>
          <a:bodyPr>
            <a:normAutofit fontScale="85000" lnSpcReduction="20000"/>
          </a:bodyPr>
          <a:lstStyle/>
          <a:p>
            <a:pPr marL="0" indent="0" algn="just">
              <a:buNone/>
            </a:pPr>
            <a:r>
              <a:rPr lang="ar-IQ" b="1" u="sng" dirty="0" smtClean="0"/>
              <a:t>ثانيا: الاعمال الخطرة: </a:t>
            </a:r>
            <a:r>
              <a:rPr lang="ar-IQ" dirty="0" smtClean="0"/>
              <a:t>منع القانون تشغيل النساء في الاعمال ذات الطبيعة الخطرة والشاقة والتي يمكن ان تعرضها الى بعض الحوادث والامراض المهنية الخطيرة .</a:t>
            </a:r>
          </a:p>
          <a:p>
            <a:pPr marL="0" indent="0" algn="just">
              <a:buNone/>
            </a:pPr>
            <a:r>
              <a:rPr lang="ar-IQ" b="1" u="sng" dirty="0" smtClean="0"/>
              <a:t>ثالثا: رعاية المرأة العاملة خلال فترة الحمل والولادة :</a:t>
            </a:r>
          </a:p>
          <a:p>
            <a:pPr marL="0" lvl="0" indent="0" algn="just">
              <a:buClr>
                <a:srgbClr val="B13F9A"/>
              </a:buClr>
              <a:buNone/>
            </a:pPr>
            <a:r>
              <a:rPr lang="ar-IQ" dirty="0" smtClean="0">
                <a:solidFill>
                  <a:prstClr val="black"/>
                </a:solidFill>
              </a:rPr>
              <a:t>تستحق </a:t>
            </a:r>
            <a:r>
              <a:rPr lang="ar-IQ" dirty="0" err="1">
                <a:solidFill>
                  <a:prstClr val="black"/>
                </a:solidFill>
              </a:rPr>
              <a:t>المراة</a:t>
            </a:r>
            <a:r>
              <a:rPr lang="ar-IQ" dirty="0">
                <a:solidFill>
                  <a:prstClr val="black"/>
                </a:solidFill>
              </a:rPr>
              <a:t> العاملة اجازة خاصة بالحمل والولادة باجر تام لمدة (72) يوما ويحق لها ان تتمتع </a:t>
            </a:r>
            <a:r>
              <a:rPr lang="ar-IQ" dirty="0" err="1">
                <a:solidFill>
                  <a:prstClr val="black"/>
                </a:solidFill>
              </a:rPr>
              <a:t>بالاجازة</a:t>
            </a:r>
            <a:r>
              <a:rPr lang="ar-IQ" dirty="0">
                <a:solidFill>
                  <a:prstClr val="black"/>
                </a:solidFill>
              </a:rPr>
              <a:t> قبل 30 يوما من التاريخ المتوقع للوضع بشهادة طبية صادرة من الجهة المختصة ، ويجوز للجهة الطبية المختصة ان تقرر جعل فترة الاجازة مدة </a:t>
            </a:r>
            <a:r>
              <a:rPr lang="ar-IQ" dirty="0" err="1">
                <a:solidFill>
                  <a:prstClr val="black"/>
                </a:solidFill>
              </a:rPr>
              <a:t>لاتزيد</a:t>
            </a:r>
            <a:r>
              <a:rPr lang="ar-IQ" dirty="0">
                <a:solidFill>
                  <a:prstClr val="black"/>
                </a:solidFill>
              </a:rPr>
              <a:t> عن 9 اشهر في حالة ولادة اكثر من طفل او ظهور </a:t>
            </a:r>
            <a:r>
              <a:rPr lang="ar-IQ" dirty="0" err="1">
                <a:solidFill>
                  <a:prstClr val="black"/>
                </a:solidFill>
              </a:rPr>
              <a:t>مظاعفات</a:t>
            </a:r>
            <a:r>
              <a:rPr lang="ar-IQ" dirty="0">
                <a:solidFill>
                  <a:prstClr val="black"/>
                </a:solidFill>
              </a:rPr>
              <a:t> قبل الوضع او بعده</a:t>
            </a:r>
            <a:r>
              <a:rPr lang="ar-IQ" dirty="0" smtClean="0">
                <a:solidFill>
                  <a:prstClr val="black"/>
                </a:solidFill>
              </a:rPr>
              <a:t>.</a:t>
            </a:r>
          </a:p>
          <a:p>
            <a:pPr marL="0" lvl="0" indent="0" algn="just">
              <a:buClr>
                <a:srgbClr val="B13F9A"/>
              </a:buClr>
              <a:buNone/>
            </a:pPr>
            <a:r>
              <a:rPr lang="ar-IQ" b="1" u="sng" dirty="0" smtClean="0">
                <a:solidFill>
                  <a:prstClr val="black"/>
                </a:solidFill>
              </a:rPr>
              <a:t>رابعا: رعاية </a:t>
            </a:r>
            <a:r>
              <a:rPr lang="ar-IQ" b="1" u="sng" dirty="0" err="1" smtClean="0">
                <a:solidFill>
                  <a:prstClr val="black"/>
                </a:solidFill>
              </a:rPr>
              <a:t>المراة</a:t>
            </a:r>
            <a:r>
              <a:rPr lang="ar-IQ" b="1" u="sng" dirty="0" smtClean="0">
                <a:solidFill>
                  <a:prstClr val="black"/>
                </a:solidFill>
              </a:rPr>
              <a:t> العاملة خلال فترة الامومة: </a:t>
            </a:r>
          </a:p>
          <a:p>
            <a:pPr marL="0" lvl="0" indent="0" algn="just">
              <a:buClr>
                <a:srgbClr val="B13F9A"/>
              </a:buClr>
              <a:buNone/>
            </a:pPr>
            <a:r>
              <a:rPr lang="ar-IQ" b="1" u="sng" dirty="0" smtClean="0">
                <a:solidFill>
                  <a:prstClr val="black"/>
                </a:solidFill>
              </a:rPr>
              <a:t>(1) رضاعة الطفل: </a:t>
            </a:r>
            <a:r>
              <a:rPr lang="ar-IQ" dirty="0" smtClean="0">
                <a:solidFill>
                  <a:prstClr val="black"/>
                </a:solidFill>
              </a:rPr>
              <a:t>بالنظر لحاجة الطفل الى الرضاعة الطبيعية المستمرة لحين بلوغه سن معينة فقد منح المشرع </a:t>
            </a:r>
            <a:r>
              <a:rPr lang="ar-IQ" dirty="0" err="1" smtClean="0">
                <a:solidFill>
                  <a:prstClr val="black"/>
                </a:solidFill>
              </a:rPr>
              <a:t>المراة</a:t>
            </a:r>
            <a:r>
              <a:rPr lang="ar-IQ" dirty="0" smtClean="0">
                <a:solidFill>
                  <a:prstClr val="black"/>
                </a:solidFill>
              </a:rPr>
              <a:t> العاملة الحق في رضاعة طفلها خلال يوم العمل مدة </a:t>
            </a:r>
            <a:r>
              <a:rPr lang="ar-IQ" dirty="0" err="1" smtClean="0">
                <a:solidFill>
                  <a:prstClr val="black"/>
                </a:solidFill>
              </a:rPr>
              <a:t>ل</a:t>
            </a:r>
            <a:r>
              <a:rPr lang="ar-IQ" dirty="0" err="1" smtClean="0"/>
              <a:t>اتزيد</a:t>
            </a:r>
            <a:r>
              <a:rPr lang="ar-IQ" dirty="0" smtClean="0"/>
              <a:t> عن ساعة واحدة وتعد فترة الارضاع من وقت العمل.</a:t>
            </a:r>
            <a:endParaRPr lang="ar-IQ" dirty="0">
              <a:solidFill>
                <a:prstClr val="black"/>
              </a:solidFill>
            </a:endParaRPr>
          </a:p>
        </p:txBody>
      </p:sp>
    </p:spTree>
    <p:extLst>
      <p:ext uri="{BB962C8B-B14F-4D97-AF65-F5344CB8AC3E}">
        <p14:creationId xmlns:p14="http://schemas.microsoft.com/office/powerpoint/2010/main" val="10284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lnSpcReduction="10000"/>
          </a:bodyPr>
          <a:lstStyle/>
          <a:p>
            <a:pPr marL="0" indent="0" algn="just">
              <a:buNone/>
            </a:pPr>
            <a:r>
              <a:rPr lang="ar-IQ" b="1" u="sng" dirty="0" smtClean="0"/>
              <a:t>(2) اجازة امومة خاصة : </a:t>
            </a:r>
            <a:r>
              <a:rPr lang="ar-IQ" dirty="0" smtClean="0"/>
              <a:t>اجاز المشرع العراقي </a:t>
            </a:r>
            <a:r>
              <a:rPr lang="ar-IQ" dirty="0" err="1" smtClean="0"/>
              <a:t>للمراة</a:t>
            </a:r>
            <a:r>
              <a:rPr lang="ar-IQ" dirty="0" smtClean="0"/>
              <a:t> العاملة طلب اجازة امومة خاصة من صاحب العمل لمدة </a:t>
            </a:r>
            <a:r>
              <a:rPr lang="ar-IQ" dirty="0" err="1" smtClean="0"/>
              <a:t>لاتزيد</a:t>
            </a:r>
            <a:r>
              <a:rPr lang="ar-IQ" dirty="0" smtClean="0"/>
              <a:t> عن السنة لرعاية طفلها الذي لم يكمل سنة واحدة من عمره وفي حالة موافقته تكون اجازتها بدون اجر وتعد في هذه الحالة اجازة اتفاقية ويعتبر عقد العمل موقوفا.</a:t>
            </a:r>
          </a:p>
          <a:p>
            <a:pPr marL="0" indent="0" algn="just">
              <a:buNone/>
            </a:pPr>
            <a:endParaRPr lang="ar-IQ" b="1" u="sng" dirty="0" smtClean="0"/>
          </a:p>
          <a:p>
            <a:pPr marL="0" indent="0" algn="just">
              <a:buNone/>
            </a:pPr>
            <a:r>
              <a:rPr lang="ar-IQ" b="1" u="sng" dirty="0" smtClean="0"/>
              <a:t>(3) الاجازة الطارئة: </a:t>
            </a:r>
            <a:r>
              <a:rPr lang="ar-IQ" dirty="0" smtClean="0"/>
              <a:t>ان حاجة الطفل الى الرعاية المستمرة ونظرا لاحتمالات تعرضه الى حالات المرض الطارئة فقد اجاز المشرع للمرأة العاملة الحق في طلب منحها بسبب مرض ولدها الذي لم يبلغ السادسة من عمره مدتها </a:t>
            </a:r>
            <a:r>
              <a:rPr lang="ar-IQ" dirty="0" err="1" smtClean="0"/>
              <a:t>لازيد</a:t>
            </a:r>
            <a:r>
              <a:rPr lang="ar-IQ" dirty="0" smtClean="0"/>
              <a:t> عن 3 ايام في كل حالة تقتضي منحها وتعد هذه الاجازة غير مأجورة عندئذ.</a:t>
            </a:r>
          </a:p>
        </p:txBody>
      </p:sp>
    </p:spTree>
    <p:extLst>
      <p:ext uri="{BB962C8B-B14F-4D97-AF65-F5344CB8AC3E}">
        <p14:creationId xmlns:p14="http://schemas.microsoft.com/office/powerpoint/2010/main" val="3954367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76672"/>
            <a:ext cx="7239000" cy="5979064"/>
          </a:xfrm>
        </p:spPr>
        <p:txBody>
          <a:bodyPr>
            <a:normAutofit/>
          </a:bodyPr>
          <a:lstStyle/>
          <a:p>
            <a:pPr marL="0" lvl="0" indent="0" algn="just">
              <a:buClr>
                <a:srgbClr val="B13F9A"/>
              </a:buClr>
              <a:buNone/>
            </a:pPr>
            <a:r>
              <a:rPr lang="ar-IQ" b="1" u="sng" dirty="0" smtClean="0">
                <a:solidFill>
                  <a:prstClr val="black"/>
                </a:solidFill>
              </a:rPr>
              <a:t>خامسا: وسائل </a:t>
            </a:r>
            <a:r>
              <a:rPr lang="ar-IQ" b="1" u="sng" dirty="0">
                <a:solidFill>
                  <a:prstClr val="black"/>
                </a:solidFill>
              </a:rPr>
              <a:t>راحة خاصة : </a:t>
            </a:r>
            <a:endParaRPr lang="ar-IQ" b="1" u="sng" dirty="0" smtClean="0">
              <a:solidFill>
                <a:prstClr val="black"/>
              </a:solidFill>
            </a:endParaRPr>
          </a:p>
          <a:p>
            <a:pPr marL="0" lvl="0" indent="0" algn="just">
              <a:buClr>
                <a:srgbClr val="B13F9A"/>
              </a:buClr>
              <a:buNone/>
            </a:pPr>
            <a:r>
              <a:rPr lang="ar-IQ" dirty="0" smtClean="0">
                <a:solidFill>
                  <a:prstClr val="black"/>
                </a:solidFill>
              </a:rPr>
              <a:t>الزم </a:t>
            </a:r>
            <a:r>
              <a:rPr lang="ar-IQ" dirty="0">
                <a:solidFill>
                  <a:prstClr val="black"/>
                </a:solidFill>
              </a:rPr>
              <a:t>قانون </a:t>
            </a:r>
            <a:r>
              <a:rPr lang="ar-IQ" dirty="0" smtClean="0">
                <a:solidFill>
                  <a:prstClr val="black"/>
                </a:solidFill>
              </a:rPr>
              <a:t>العمل صاحب العمل الذي يستخدم عاملات في مشروعه توفير وسائل راحة خاصة لهن حسب متطلبات العمل كمقاعد لاستراحتهن او غرف للطعام وابدال الملابس وحفظها. </a:t>
            </a:r>
          </a:p>
          <a:p>
            <a:pPr marL="0" lvl="0" indent="0" algn="just">
              <a:buClr>
                <a:srgbClr val="B13F9A"/>
              </a:buClr>
              <a:buNone/>
            </a:pPr>
            <a:r>
              <a:rPr lang="ar-IQ" b="1" u="sng" dirty="0" smtClean="0">
                <a:solidFill>
                  <a:prstClr val="black"/>
                </a:solidFill>
              </a:rPr>
              <a:t>سادسا: الاستثناء من احكام تشغيل النساء: </a:t>
            </a:r>
          </a:p>
          <a:p>
            <a:pPr marL="0" lvl="0" indent="0" algn="just">
              <a:buClr>
                <a:srgbClr val="3891A7"/>
              </a:buClr>
              <a:buNone/>
            </a:pPr>
            <a:r>
              <a:rPr lang="ar-IQ" dirty="0" smtClean="0">
                <a:solidFill>
                  <a:prstClr val="black"/>
                </a:solidFill>
              </a:rPr>
              <a:t>لقد استثنى قانون العمل من احكام تشغيل النساء العاملات اللواتي يشتغلن في سوط عائلي </a:t>
            </a:r>
            <a:r>
              <a:rPr lang="ar-IQ" dirty="0" err="1" smtClean="0">
                <a:solidFill>
                  <a:prstClr val="black"/>
                </a:solidFill>
              </a:rPr>
              <a:t>لايعمل</a:t>
            </a:r>
            <a:r>
              <a:rPr lang="ar-IQ" dirty="0" smtClean="0">
                <a:solidFill>
                  <a:prstClr val="black"/>
                </a:solidFill>
              </a:rPr>
              <a:t> فيه سوى افراد الاسرة تحت ادارة واشراف الاب او الام او الاخ او الزوج.</a:t>
            </a:r>
          </a:p>
          <a:p>
            <a:pPr marL="0" lvl="0" indent="0" algn="just">
              <a:buClr>
                <a:srgbClr val="3891A7"/>
              </a:buClr>
              <a:buNone/>
            </a:pPr>
            <a:r>
              <a:rPr lang="ar-IQ" b="1" u="sng" dirty="0" smtClean="0"/>
              <a:t>سابعا: العمل خلال مدة الاجازة: </a:t>
            </a:r>
            <a:r>
              <a:rPr lang="ar-IQ" dirty="0" smtClean="0"/>
              <a:t>لقد حظر قانون العمل </a:t>
            </a:r>
            <a:r>
              <a:rPr lang="ar-IQ" dirty="0" err="1" smtClean="0"/>
              <a:t>عى</a:t>
            </a:r>
            <a:r>
              <a:rPr lang="ar-IQ" dirty="0" smtClean="0"/>
              <a:t> </a:t>
            </a:r>
            <a:r>
              <a:rPr lang="ar-IQ" dirty="0" err="1" smtClean="0"/>
              <a:t>المراة</a:t>
            </a:r>
            <a:r>
              <a:rPr lang="ar-IQ" dirty="0" smtClean="0"/>
              <a:t> العاملة خلال فترة تمتعها </a:t>
            </a:r>
            <a:r>
              <a:rPr lang="ar-IQ" dirty="0" err="1" smtClean="0"/>
              <a:t>باجازة</a:t>
            </a:r>
            <a:r>
              <a:rPr lang="ar-IQ" dirty="0" smtClean="0"/>
              <a:t> الحمل والولادة ان تمارس عملا ماجورا او اي عمل يعرض حالتها الصحية الى الضرر </a:t>
            </a:r>
          </a:p>
          <a:p>
            <a:pPr marL="0" lvl="0" indent="0" algn="just">
              <a:buClr>
                <a:srgbClr val="3891A7"/>
              </a:buClr>
              <a:buNone/>
            </a:pPr>
            <a:endParaRPr lang="ar-IQ" b="1" u="sng" dirty="0" smtClean="0"/>
          </a:p>
        </p:txBody>
      </p:sp>
    </p:spTree>
    <p:extLst>
      <p:ext uri="{BB962C8B-B14F-4D97-AF65-F5344CB8AC3E}">
        <p14:creationId xmlns:p14="http://schemas.microsoft.com/office/powerpoint/2010/main" val="3515427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7239000" cy="5763040"/>
          </a:xfrm>
        </p:spPr>
        <p:txBody>
          <a:bodyPr>
            <a:normAutofit/>
          </a:bodyPr>
          <a:lstStyle/>
          <a:p>
            <a:pPr marL="0" indent="0" algn="just">
              <a:buNone/>
            </a:pPr>
            <a:r>
              <a:rPr lang="ar-IQ" b="1" u="sng" dirty="0" smtClean="0"/>
              <a:t>ثامنا: فترة راحة يومية: </a:t>
            </a:r>
          </a:p>
          <a:p>
            <a:pPr marL="0" indent="0" algn="just">
              <a:buNone/>
            </a:pPr>
            <a:r>
              <a:rPr lang="ar-IQ" dirty="0" smtClean="0"/>
              <a:t>الزم قانون العمل صاحب العمل بوجوب منح  العاملات فترة راحة يومية لا تقل عن احد عشر ساعة متتالية على ان يكون بينها ما </a:t>
            </a:r>
            <a:r>
              <a:rPr lang="ar-IQ" dirty="0" err="1" smtClean="0"/>
              <a:t>لايقل</a:t>
            </a:r>
            <a:r>
              <a:rPr lang="ar-IQ" dirty="0" smtClean="0"/>
              <a:t> عن (7) ساعات من الفترة الليلية الواقعة بين الساعة التاسعة ليلا ولغاية الساعة السادسة صباحا .</a:t>
            </a:r>
          </a:p>
          <a:p>
            <a:pPr marL="0" indent="0" algn="just">
              <a:buNone/>
            </a:pPr>
            <a:r>
              <a:rPr lang="ar-IQ" b="1" u="sng" dirty="0" smtClean="0"/>
              <a:t>تاسعا: الاعمال الاضافية</a:t>
            </a:r>
          </a:p>
          <a:p>
            <a:pPr marL="0" indent="0" algn="just">
              <a:buNone/>
            </a:pPr>
            <a:r>
              <a:rPr lang="ar-IQ" dirty="0" smtClean="0"/>
              <a:t>لم يجز قانون العمل تشغيل النساء الحوامل باي عمل اضافي اذا كان ذلك يؤدي الى وقوع اضرار بصحة الحامل او بحملها.</a:t>
            </a:r>
            <a:endParaRPr lang="ar-IQ" dirty="0"/>
          </a:p>
        </p:txBody>
      </p:sp>
    </p:spTree>
    <p:extLst>
      <p:ext uri="{BB962C8B-B14F-4D97-AF65-F5344CB8AC3E}">
        <p14:creationId xmlns:p14="http://schemas.microsoft.com/office/powerpoint/2010/main" val="13190088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383</TotalTime>
  <Words>550</Words>
  <Application>Microsoft Office PowerPoint</Application>
  <PresentationFormat>عرض على الشاشة (3:4)‏</PresentationFormat>
  <Paragraphs>25</Paragraphs>
  <Slides>6</Slides>
  <Notes>1</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انقلاب</vt:lpstr>
      <vt:lpstr>محاضرات مادة قانون العمل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الطعن في الاحكام والقرارات </dc:title>
  <dc:creator>ابن الديار</dc:creator>
  <cp:lastModifiedBy>ابن الديار</cp:lastModifiedBy>
  <cp:revision>58</cp:revision>
  <dcterms:created xsi:type="dcterms:W3CDTF">2017-05-23T05:22:20Z</dcterms:created>
  <dcterms:modified xsi:type="dcterms:W3CDTF">2022-10-01T20:12:16Z</dcterms:modified>
</cp:coreProperties>
</file>