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5DBC-E940-4310-B157-3EAD19FD60D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9940-7B62-4ABC-9F17-7BE0517B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3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5DBC-E940-4310-B157-3EAD19FD60D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9940-7B62-4ABC-9F17-7BE0517B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66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5DBC-E940-4310-B157-3EAD19FD60D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9940-7B62-4ABC-9F17-7BE0517B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5DBC-E940-4310-B157-3EAD19FD60D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9940-7B62-4ABC-9F17-7BE0517B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4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5DBC-E940-4310-B157-3EAD19FD60D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9940-7B62-4ABC-9F17-7BE0517B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5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5DBC-E940-4310-B157-3EAD19FD60D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9940-7B62-4ABC-9F17-7BE0517B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0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5DBC-E940-4310-B157-3EAD19FD60D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9940-7B62-4ABC-9F17-7BE0517B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8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5DBC-E940-4310-B157-3EAD19FD60D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9940-7B62-4ABC-9F17-7BE0517B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5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5DBC-E940-4310-B157-3EAD19FD60D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9940-7B62-4ABC-9F17-7BE0517B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3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5DBC-E940-4310-B157-3EAD19FD60D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9940-7B62-4ABC-9F17-7BE0517B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5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5DBC-E940-4310-B157-3EAD19FD60D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9940-7B62-4ABC-9F17-7BE0517B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3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25DBC-E940-4310-B157-3EAD19FD60D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D9940-7B62-4ABC-9F17-7BE0517B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5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IQ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التعريف بمبدأ المشروعية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250000"/>
              </a:lnSpc>
            </a:pPr>
            <a:r>
              <a:rPr lang="ar-IQ" sz="3600" dirty="0" smtClean="0"/>
              <a:t>ويقصد بمبدأ المشروعية ان تخضع الدولة بهيئاتها و افرادها جميعهم </a:t>
            </a:r>
            <a:r>
              <a:rPr lang="ar-IQ" sz="3600" dirty="0" smtClean="0"/>
              <a:t>لأحكام </a:t>
            </a:r>
            <a:r>
              <a:rPr lang="ar-IQ" sz="3600" dirty="0" smtClean="0"/>
              <a:t>القانون وان لا تخرج عن حدوده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905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IQ" sz="5400" b="1" dirty="0" smtClean="0">
                <a:solidFill>
                  <a:srgbClr val="C00000"/>
                </a:solidFill>
              </a:rPr>
              <a:t>عناصر مبدأ المشروعية 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4800" dirty="0" smtClean="0"/>
              <a:t>أولا :- وجود </a:t>
            </a:r>
            <a:r>
              <a:rPr lang="ar-IQ" sz="4800" dirty="0" smtClean="0"/>
              <a:t>الدستور </a:t>
            </a:r>
          </a:p>
          <a:p>
            <a:pPr algn="ctr"/>
            <a:r>
              <a:rPr lang="ar-IQ" sz="4800" dirty="0" smtClean="0"/>
              <a:t>ثانيا</a:t>
            </a:r>
            <a:r>
              <a:rPr lang="ar-IQ" sz="4800" dirty="0" smtClean="0"/>
              <a:t>:- خضوع الإدارة للقانون</a:t>
            </a:r>
          </a:p>
          <a:p>
            <a:pPr marL="0" indent="0" algn="ctr">
              <a:buNone/>
            </a:pPr>
            <a:r>
              <a:rPr lang="ar-IQ" sz="4800" dirty="0" smtClean="0"/>
              <a:t>ثالثا:- التقيد بمبدأ تدرج القاعدة القانونية</a:t>
            </a:r>
          </a:p>
          <a:p>
            <a:pPr marL="0" indent="0" algn="ctr">
              <a:buNone/>
            </a:pPr>
            <a:r>
              <a:rPr lang="ar-IQ" sz="4800" dirty="0" smtClean="0"/>
              <a:t>رابعا :-تنظيم رقابة قضائية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1757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IQ" sz="7200" dirty="0" smtClean="0">
                <a:solidFill>
                  <a:srgbClr val="002060"/>
                </a:solidFill>
              </a:rPr>
              <a:t>مصادر مبدأ المشروعية </a:t>
            </a:r>
            <a:endParaRPr lang="en-US" sz="7200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ar-IQ" sz="3200" b="1" dirty="0" smtClean="0">
                <a:solidFill>
                  <a:srgbClr val="0070C0"/>
                </a:solidFill>
              </a:rPr>
              <a:t>أولا / مصادر مكتوبة وتشمل </a:t>
            </a:r>
          </a:p>
          <a:p>
            <a:pPr algn="r"/>
            <a:r>
              <a:rPr lang="ar-IQ" dirty="0" smtClean="0">
                <a:solidFill>
                  <a:schemeClr val="accent5">
                    <a:lumMod val="50000"/>
                  </a:schemeClr>
                </a:solidFill>
              </a:rPr>
              <a:t>1: التشريعات الدستورية</a:t>
            </a:r>
          </a:p>
          <a:p>
            <a:pPr algn="r"/>
            <a:r>
              <a:rPr lang="ar-IQ" dirty="0" smtClean="0">
                <a:solidFill>
                  <a:schemeClr val="accent5">
                    <a:lumMod val="50000"/>
                  </a:schemeClr>
                </a:solidFill>
              </a:rPr>
              <a:t>2: القانون</a:t>
            </a:r>
          </a:p>
          <a:p>
            <a:pPr algn="r"/>
            <a:r>
              <a:rPr lang="ar-IQ" dirty="0" smtClean="0">
                <a:solidFill>
                  <a:schemeClr val="accent5">
                    <a:lumMod val="50000"/>
                  </a:schemeClr>
                </a:solidFill>
              </a:rPr>
              <a:t>3: الأنظمة</a:t>
            </a:r>
          </a:p>
          <a:p>
            <a:pPr algn="r"/>
            <a:r>
              <a:rPr lang="ar-IQ" sz="3200" b="1" dirty="0" smtClean="0">
                <a:solidFill>
                  <a:srgbClr val="0070C0"/>
                </a:solidFill>
              </a:rPr>
              <a:t>ثانيا / المصادر الغير مكتوبة وتشمل </a:t>
            </a:r>
          </a:p>
          <a:p>
            <a:pPr algn="r"/>
            <a:r>
              <a:rPr lang="ar-IQ" dirty="0" smtClean="0">
                <a:solidFill>
                  <a:schemeClr val="accent5">
                    <a:lumMod val="50000"/>
                  </a:schemeClr>
                </a:solidFill>
              </a:rPr>
              <a:t>1: المبادئ العامة للقانون</a:t>
            </a:r>
          </a:p>
          <a:p>
            <a:pPr algn="r"/>
            <a:r>
              <a:rPr lang="ar-IQ" dirty="0" smtClean="0">
                <a:solidFill>
                  <a:schemeClr val="accent5">
                    <a:lumMod val="50000"/>
                  </a:schemeClr>
                </a:solidFill>
              </a:rPr>
              <a:t>2: القضاء </a:t>
            </a:r>
          </a:p>
          <a:p>
            <a:pPr algn="r"/>
            <a:r>
              <a:rPr lang="ar-IQ" dirty="0" smtClean="0">
                <a:solidFill>
                  <a:schemeClr val="accent5">
                    <a:lumMod val="50000"/>
                  </a:schemeClr>
                </a:solidFill>
              </a:rPr>
              <a:t>3: العرف الاداري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99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IQ" sz="6600" dirty="0" smtClean="0">
                <a:solidFill>
                  <a:srgbClr val="7030A0"/>
                </a:solidFill>
              </a:rPr>
              <a:t>موازنة مبدأ المشروعية 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>
              <a:lnSpc>
                <a:spcPct val="250000"/>
              </a:lnSpc>
            </a:pPr>
            <a:r>
              <a:rPr lang="ar-IQ" sz="3200" b="1" dirty="0" smtClean="0">
                <a:solidFill>
                  <a:srgbClr val="0070C0"/>
                </a:solidFill>
              </a:rPr>
              <a:t>أولا – السلطة التقديرية</a:t>
            </a:r>
          </a:p>
          <a:p>
            <a:pPr algn="r">
              <a:lnSpc>
                <a:spcPct val="250000"/>
              </a:lnSpc>
            </a:pPr>
            <a:r>
              <a:rPr lang="ar-IQ" sz="3200" b="1" dirty="0" smtClean="0">
                <a:solidFill>
                  <a:srgbClr val="0070C0"/>
                </a:solidFill>
              </a:rPr>
              <a:t>ثانيا- الظروف الاستثنائية</a:t>
            </a:r>
          </a:p>
          <a:p>
            <a:pPr algn="r">
              <a:lnSpc>
                <a:spcPct val="250000"/>
              </a:lnSpc>
            </a:pPr>
            <a:r>
              <a:rPr lang="ar-IQ" sz="3200" b="1" dirty="0" smtClean="0">
                <a:solidFill>
                  <a:srgbClr val="0070C0"/>
                </a:solidFill>
              </a:rPr>
              <a:t>ثالثا- اعمال السيادة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38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IQ" sz="6000" dirty="0" smtClean="0">
                <a:solidFill>
                  <a:srgbClr val="C00000"/>
                </a:solidFill>
              </a:rPr>
              <a:t>ضمانات الالتزام بمبدأ المشروعية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>
              <a:lnSpc>
                <a:spcPct val="250000"/>
              </a:lnSpc>
            </a:pPr>
            <a:r>
              <a:rPr lang="ar-IQ" sz="3200" b="1" dirty="0" smtClean="0">
                <a:solidFill>
                  <a:srgbClr val="FF0000"/>
                </a:solidFill>
              </a:rPr>
              <a:t>أولا – الرقابة الإدارية </a:t>
            </a:r>
          </a:p>
          <a:p>
            <a:pPr algn="r">
              <a:lnSpc>
                <a:spcPct val="250000"/>
              </a:lnSpc>
            </a:pPr>
            <a:r>
              <a:rPr lang="ar-IQ" sz="3200" b="1" dirty="0" smtClean="0">
                <a:solidFill>
                  <a:srgbClr val="FF0000"/>
                </a:solidFill>
              </a:rPr>
              <a:t>ثانيا – رقابة الهيئات المستقلة</a:t>
            </a:r>
          </a:p>
          <a:p>
            <a:pPr algn="r">
              <a:lnSpc>
                <a:spcPct val="250000"/>
              </a:lnSpc>
            </a:pPr>
            <a:r>
              <a:rPr lang="ar-IQ" sz="3200" b="1" dirty="0" smtClean="0">
                <a:solidFill>
                  <a:srgbClr val="FF0000"/>
                </a:solidFill>
              </a:rPr>
              <a:t>ثالثا- الرقابة القضائية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58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IQ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نشأة القضاء الإداري وتنظيمه في العراق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300000"/>
              </a:lnSpc>
            </a:pPr>
            <a:r>
              <a:rPr lang="ar-IQ" b="1" dirty="0" smtClean="0">
                <a:solidFill>
                  <a:schemeClr val="bg2">
                    <a:lumMod val="10000"/>
                  </a:schemeClr>
                </a:solidFill>
              </a:rPr>
              <a:t>اتبع العراق في او عهد تنظيمه القضاء الإداري أسلوب مميزا فلم يأخذ بنظام القضاء المزدوج كما فعلت فرنسا ومصر بل اتبع أسلوب يتمثل في ازدواجية القانون ووحدة القضاء 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30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IQ" sz="6600" dirty="0" smtClean="0">
                <a:solidFill>
                  <a:schemeClr val="accent2">
                    <a:lumMod val="75000"/>
                  </a:schemeClr>
                </a:solidFill>
              </a:rPr>
              <a:t>مجلس الدولة في العراق </a:t>
            </a:r>
            <a:endParaRPr lang="en-US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250000"/>
              </a:lnSpc>
            </a:pPr>
            <a:r>
              <a:rPr lang="ar-IQ" b="1" u="sng" dirty="0" smtClean="0">
                <a:solidFill>
                  <a:schemeClr val="accent2">
                    <a:lumMod val="75000"/>
                  </a:schemeClr>
                </a:solidFill>
              </a:rPr>
              <a:t>  اورت المادة من قانون مجلس الدولة رقم (71) لعام 2017 (ينشأ بموجب هذا القانون مجلس دولة , يختص بوظائف القضاء الإداري و الإفتاء و الصياغة و يعد هيئة مستقلة تتمتع بالشخصية المعنوية يمثلها رئيس المجلس ويتم اختاره من قبل رئاسة المجلس على  ان  يكون من بين المستشارين </a:t>
            </a:r>
            <a:r>
              <a:rPr lang="ar-IQ" b="1" u="sng" dirty="0" err="1" smtClean="0">
                <a:solidFill>
                  <a:schemeClr val="accent2">
                    <a:lumMod val="75000"/>
                  </a:schemeClr>
                </a:solidFill>
              </a:rPr>
              <a:t>فية</a:t>
            </a:r>
            <a:r>
              <a:rPr lang="ar-IQ" b="1" u="sng" dirty="0" smtClean="0">
                <a:solidFill>
                  <a:schemeClr val="accent2">
                    <a:lumMod val="75000"/>
                  </a:schemeClr>
                </a:solidFill>
              </a:rPr>
              <a:t> ويعين وفقا للقانون )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66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290200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IQ" sz="6000" dirty="0" smtClean="0"/>
              <a:t>العاملين في مجلس الدولة</a:t>
            </a:r>
            <a:endParaRPr lang="en-US" sz="6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018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ar-IQ" b="1" dirty="0" smtClean="0"/>
              <a:t>أولا- رئيس المجلس </a:t>
            </a:r>
          </a:p>
          <a:p>
            <a:pPr algn="r">
              <a:lnSpc>
                <a:spcPct val="150000"/>
              </a:lnSpc>
            </a:pPr>
            <a:r>
              <a:rPr lang="ar-IQ" b="1" dirty="0" smtClean="0"/>
              <a:t>ثانيا- نائب رئيس المجلس</a:t>
            </a:r>
          </a:p>
          <a:p>
            <a:pPr algn="r">
              <a:lnSpc>
                <a:spcPct val="150000"/>
              </a:lnSpc>
            </a:pPr>
            <a:r>
              <a:rPr lang="ar-IQ" b="1" dirty="0" smtClean="0"/>
              <a:t>ثالثا- المستشار</a:t>
            </a:r>
          </a:p>
          <a:p>
            <a:pPr algn="r">
              <a:lnSpc>
                <a:spcPct val="150000"/>
              </a:lnSpc>
            </a:pPr>
            <a:r>
              <a:rPr lang="ar-IQ" b="1" dirty="0" smtClean="0"/>
              <a:t>رابعا – المستشار المساعد </a:t>
            </a:r>
          </a:p>
          <a:p>
            <a:pPr algn="r">
              <a:lnSpc>
                <a:spcPct val="150000"/>
              </a:lnSpc>
            </a:pPr>
            <a:r>
              <a:rPr lang="ar-IQ" b="1" dirty="0" smtClean="0"/>
              <a:t>خامسا –المستشارون المنتدبون </a:t>
            </a:r>
          </a:p>
          <a:p>
            <a:pPr algn="r">
              <a:lnSpc>
                <a:spcPct val="150000"/>
              </a:lnSpc>
            </a:pPr>
            <a:r>
              <a:rPr lang="ar-IQ" b="1" dirty="0" smtClean="0"/>
              <a:t>سادسا - الخبراء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224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227</Words>
  <Application>Microsoft Office PowerPoint</Application>
  <PresentationFormat>ملء الشاشة</PresentationFormat>
  <Paragraphs>35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نسق Office</vt:lpstr>
      <vt:lpstr>التعريف بمبدأ المشروعية</vt:lpstr>
      <vt:lpstr>عناصر مبدأ المشروعية </vt:lpstr>
      <vt:lpstr>مصادر مبدأ المشروعية </vt:lpstr>
      <vt:lpstr>موازنة مبدأ المشروعية </vt:lpstr>
      <vt:lpstr>ضمانات الالتزام بمبدأ المشروعية</vt:lpstr>
      <vt:lpstr>نشأة القضاء الإداري وتنظيمه في العراق</vt:lpstr>
      <vt:lpstr>مجلس الدولة في العراق </vt:lpstr>
      <vt:lpstr>العاملين في مجلس الدولة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التعريف بمبدأ المشروعية</dc:title>
  <dc:creator>Maher</dc:creator>
  <cp:lastModifiedBy>Maher</cp:lastModifiedBy>
  <cp:revision>6</cp:revision>
  <dcterms:created xsi:type="dcterms:W3CDTF">2022-11-14T07:57:51Z</dcterms:created>
  <dcterms:modified xsi:type="dcterms:W3CDTF">2022-11-15T09:05:03Z</dcterms:modified>
</cp:coreProperties>
</file>