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DC5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7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8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0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5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3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6B70-F05F-467F-8699-1CE392C385E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7FF9-740A-45EC-9093-C1FA88F5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04734"/>
            <a:ext cx="9144000" cy="1141517"/>
          </a:xfrm>
          <a:solidFill>
            <a:srgbClr val="FF66CC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ar-IQ" sz="7200" b="1" dirty="0" smtClean="0">
                <a:solidFill>
                  <a:schemeClr val="accent1">
                    <a:lumMod val="75000"/>
                  </a:schemeClr>
                </a:solidFill>
              </a:rPr>
              <a:t>عيب مخالفة القانون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768838"/>
            <a:ext cx="9144000" cy="481184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ar-IQ" sz="3600" b="1" dirty="0" smtClean="0">
                <a:solidFill>
                  <a:srgbClr val="0070C0"/>
                </a:solidFill>
              </a:rPr>
              <a:t>هو عيب مخالفة القانون </a:t>
            </a:r>
            <a:r>
              <a:rPr lang="ar-IQ" sz="3600" b="1" dirty="0" smtClean="0">
                <a:solidFill>
                  <a:srgbClr val="0070C0"/>
                </a:solidFill>
              </a:rPr>
              <a:t>بمعناه </a:t>
            </a:r>
            <a:r>
              <a:rPr lang="ar-IQ" sz="3600" b="1" dirty="0" smtClean="0">
                <a:solidFill>
                  <a:srgbClr val="0070C0"/>
                </a:solidFill>
              </a:rPr>
              <a:t>الواسع  فيشمل عيوب القرار الإداري كافة ,عيب الاختصاص و الشكل و السبب و عيب الانحراف بالسلطة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5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6600" b="1" dirty="0" smtClean="0">
                <a:solidFill>
                  <a:schemeClr val="accent1">
                    <a:lumMod val="75000"/>
                  </a:schemeClr>
                </a:solidFill>
              </a:rPr>
              <a:t>صور مخالفة القانون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50000"/>
                  </a:schemeClr>
                </a:solidFill>
              </a:rPr>
              <a:t>اولا- المخالفة المباشرة للقاعدة القانونية </a:t>
            </a:r>
          </a:p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50000"/>
                  </a:schemeClr>
                </a:solidFill>
              </a:rPr>
              <a:t>ثانيا- الخطأ في تفسير القاعدة القانونية </a:t>
            </a:r>
          </a:p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50000"/>
                  </a:schemeClr>
                </a:solidFill>
              </a:rPr>
              <a:t>ثالثا- الخطأ في تطبيق القاعدة القانونية</a:t>
            </a:r>
          </a:p>
          <a:p>
            <a:pPr algn="ctr">
              <a:lnSpc>
                <a:spcPct val="300000"/>
              </a:lnSpc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7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accent1">
                    <a:lumMod val="75000"/>
                  </a:schemeClr>
                </a:solidFill>
              </a:rPr>
              <a:t>شروط السبب في القرار الإداري 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ar-IQ" sz="4000" b="1" dirty="0" smtClean="0">
                <a:solidFill>
                  <a:schemeClr val="accent1">
                    <a:lumMod val="75000"/>
                  </a:schemeClr>
                </a:solidFill>
              </a:rPr>
              <a:t>1- ان يكون القرار الإداري موجودا</a:t>
            </a:r>
          </a:p>
          <a:p>
            <a:pPr algn="ctr">
              <a:lnSpc>
                <a:spcPct val="300000"/>
              </a:lnSpc>
            </a:pPr>
            <a:r>
              <a:rPr lang="ar-IQ" sz="4000" b="1" dirty="0" smtClean="0">
                <a:solidFill>
                  <a:schemeClr val="accent1">
                    <a:lumMod val="75000"/>
                  </a:schemeClr>
                </a:solidFill>
              </a:rPr>
              <a:t>2-ان يكون السبب مشروعا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accent1">
                    <a:lumMod val="75000"/>
                  </a:schemeClr>
                </a:solidFill>
              </a:rPr>
              <a:t>رقابة القضاء الإداري على السبب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1- الرقابة على وجود الوقائع</a:t>
            </a:r>
          </a:p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2-الرقابة على تكييف الوقائع</a:t>
            </a:r>
          </a:p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3- الرقابة الملائمة</a:t>
            </a:r>
          </a:p>
          <a:p>
            <a:pPr algn="ctr">
              <a:lnSpc>
                <a:spcPct val="300000"/>
              </a:lnSpc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3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accent1">
                    <a:lumMod val="75000"/>
                  </a:schemeClr>
                </a:solidFill>
              </a:rPr>
              <a:t>صور إساءة استعمال السلطة 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أولا- البعد عن المصلحة العامة</a:t>
            </a:r>
          </a:p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ثانيا- مخالفة قاعدة تخصيص الأهداف</a:t>
            </a:r>
          </a:p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ثالثا- إساءة استعمال الإجراءات</a:t>
            </a:r>
          </a:p>
          <a:p>
            <a:pPr marL="0" indent="0" algn="ctr">
              <a:lnSpc>
                <a:spcPct val="250000"/>
              </a:lnSpc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accent1">
                    <a:lumMod val="75000"/>
                  </a:schemeClr>
                </a:solidFill>
              </a:rPr>
              <a:t>إجراءات رفع دعوى الالغاء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795645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</a:rPr>
              <a:t>أولا- تحديد الجهة المدعى عليها</a:t>
            </a:r>
          </a:p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</a:rPr>
              <a:t>ثانيا – عريضة الدعوى وفيها:</a:t>
            </a:r>
          </a:p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</a:rPr>
              <a:t>1-بيانات عريضة الدعوى</a:t>
            </a:r>
          </a:p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</a:rPr>
              <a:t>2-الاستعانة بمحام</a:t>
            </a:r>
          </a:p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</a:rPr>
              <a:t>3-دفع الرسوم القضائية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D35DC5"/>
          </a:solidFill>
        </p:spPr>
        <p:txBody>
          <a:bodyPr>
            <a:normAutofit/>
          </a:bodyPr>
          <a:lstStyle/>
          <a:p>
            <a:pPr algn="ctr"/>
            <a:r>
              <a:rPr lang="ar-IQ" sz="4800" b="1" dirty="0" smtClean="0">
                <a:solidFill>
                  <a:schemeClr val="accent1">
                    <a:lumMod val="75000"/>
                  </a:schemeClr>
                </a:solidFill>
              </a:rPr>
              <a:t>شروط تلبية الطلب بوقف تنفيذ القرار الاداري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أولا – ان يطلب رافع دعوى الإلغاء وقف التنفيذ</a:t>
            </a:r>
          </a:p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ثانيا- شرط الاستعجال</a:t>
            </a:r>
          </a:p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accent1">
                    <a:lumMod val="75000"/>
                  </a:schemeClr>
                </a:solidFill>
              </a:rPr>
              <a:t>ثالثا- شرط الجدية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140</Words>
  <Application>Microsoft Office PowerPoint</Application>
  <PresentationFormat>ملء الشاشة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نسق Office</vt:lpstr>
      <vt:lpstr>عيب مخالفة القانون</vt:lpstr>
      <vt:lpstr>صور مخالفة القانون</vt:lpstr>
      <vt:lpstr>شروط السبب في القرار الإداري </vt:lpstr>
      <vt:lpstr>رقابة القضاء الإداري على السبب</vt:lpstr>
      <vt:lpstr>صور إساءة استعمال السلطة </vt:lpstr>
      <vt:lpstr>إجراءات رفع دعوى الالغاء</vt:lpstr>
      <vt:lpstr>شروط تلبية الطلب بوقف تنفيذ القرار الاداري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عيب مخالفة القانون</dc:title>
  <dc:creator>Maher</dc:creator>
  <cp:lastModifiedBy>Maher</cp:lastModifiedBy>
  <cp:revision>3</cp:revision>
  <dcterms:created xsi:type="dcterms:W3CDTF">2022-11-14T12:36:05Z</dcterms:created>
  <dcterms:modified xsi:type="dcterms:W3CDTF">2022-11-15T09:51:41Z</dcterms:modified>
</cp:coreProperties>
</file>