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84"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B4158943-06A2-4C24-BCF1-40AE7E382731}" type="datetimeFigureOut">
              <a:rPr lang="en-US" smtClean="0"/>
              <a:t>11/15/2022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17ABF56-E443-44BB-814C-D4E69EF25BAC}" type="slidenum">
              <a:rPr lang="en-US" smtClean="0"/>
              <a:t>‹#›</a:t>
            </a:fld>
            <a:endParaRPr lang="en-US"/>
          </a:p>
        </p:txBody>
      </p:sp>
    </p:spTree>
    <p:extLst>
      <p:ext uri="{BB962C8B-B14F-4D97-AF65-F5344CB8AC3E}">
        <p14:creationId xmlns:p14="http://schemas.microsoft.com/office/powerpoint/2010/main" val="386881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B4158943-06A2-4C24-BCF1-40AE7E382731}" type="datetimeFigureOut">
              <a:rPr lang="en-US" smtClean="0"/>
              <a:t>11/15/2022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17ABF56-E443-44BB-814C-D4E69EF25BAC}" type="slidenum">
              <a:rPr lang="en-US" smtClean="0"/>
              <a:t>‹#›</a:t>
            </a:fld>
            <a:endParaRPr lang="en-US"/>
          </a:p>
        </p:txBody>
      </p:sp>
    </p:spTree>
    <p:extLst>
      <p:ext uri="{BB962C8B-B14F-4D97-AF65-F5344CB8AC3E}">
        <p14:creationId xmlns:p14="http://schemas.microsoft.com/office/powerpoint/2010/main" val="985610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B4158943-06A2-4C24-BCF1-40AE7E382731}" type="datetimeFigureOut">
              <a:rPr lang="en-US" smtClean="0"/>
              <a:t>11/15/2022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17ABF56-E443-44BB-814C-D4E69EF25BAC}" type="slidenum">
              <a:rPr lang="en-US" smtClean="0"/>
              <a:t>‹#›</a:t>
            </a:fld>
            <a:endParaRPr lang="en-US"/>
          </a:p>
        </p:txBody>
      </p:sp>
    </p:spTree>
    <p:extLst>
      <p:ext uri="{BB962C8B-B14F-4D97-AF65-F5344CB8AC3E}">
        <p14:creationId xmlns:p14="http://schemas.microsoft.com/office/powerpoint/2010/main" val="1978478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B4158943-06A2-4C24-BCF1-40AE7E382731}" type="datetimeFigureOut">
              <a:rPr lang="en-US" smtClean="0"/>
              <a:t>11/15/2022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17ABF56-E443-44BB-814C-D4E69EF25BAC}" type="slidenum">
              <a:rPr lang="en-US" smtClean="0"/>
              <a:t>‹#›</a:t>
            </a:fld>
            <a:endParaRPr lang="en-US"/>
          </a:p>
        </p:txBody>
      </p:sp>
    </p:spTree>
    <p:extLst>
      <p:ext uri="{BB962C8B-B14F-4D97-AF65-F5344CB8AC3E}">
        <p14:creationId xmlns:p14="http://schemas.microsoft.com/office/powerpoint/2010/main" val="1060173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B4158943-06A2-4C24-BCF1-40AE7E382731}" type="datetimeFigureOut">
              <a:rPr lang="en-US" smtClean="0"/>
              <a:t>11/15/2022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17ABF56-E443-44BB-814C-D4E69EF25BAC}" type="slidenum">
              <a:rPr lang="en-US" smtClean="0"/>
              <a:t>‹#›</a:t>
            </a:fld>
            <a:endParaRPr lang="en-US"/>
          </a:p>
        </p:txBody>
      </p:sp>
    </p:spTree>
    <p:extLst>
      <p:ext uri="{BB962C8B-B14F-4D97-AF65-F5344CB8AC3E}">
        <p14:creationId xmlns:p14="http://schemas.microsoft.com/office/powerpoint/2010/main" val="682702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B4158943-06A2-4C24-BCF1-40AE7E382731}" type="datetimeFigureOut">
              <a:rPr lang="en-US" smtClean="0"/>
              <a:t>11/15/2022</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C17ABF56-E443-44BB-814C-D4E69EF25BAC}" type="slidenum">
              <a:rPr lang="en-US" smtClean="0"/>
              <a:t>‹#›</a:t>
            </a:fld>
            <a:endParaRPr lang="en-US"/>
          </a:p>
        </p:txBody>
      </p:sp>
    </p:spTree>
    <p:extLst>
      <p:ext uri="{BB962C8B-B14F-4D97-AF65-F5344CB8AC3E}">
        <p14:creationId xmlns:p14="http://schemas.microsoft.com/office/powerpoint/2010/main" val="10070859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B4158943-06A2-4C24-BCF1-40AE7E382731}" type="datetimeFigureOut">
              <a:rPr lang="en-US" smtClean="0"/>
              <a:t>11/15/2022</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C17ABF56-E443-44BB-814C-D4E69EF25BAC}" type="slidenum">
              <a:rPr lang="en-US" smtClean="0"/>
              <a:t>‹#›</a:t>
            </a:fld>
            <a:endParaRPr lang="en-US"/>
          </a:p>
        </p:txBody>
      </p:sp>
    </p:spTree>
    <p:extLst>
      <p:ext uri="{BB962C8B-B14F-4D97-AF65-F5344CB8AC3E}">
        <p14:creationId xmlns:p14="http://schemas.microsoft.com/office/powerpoint/2010/main" val="23517065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B4158943-06A2-4C24-BCF1-40AE7E382731}" type="datetimeFigureOut">
              <a:rPr lang="en-US" smtClean="0"/>
              <a:t>11/15/2022</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C17ABF56-E443-44BB-814C-D4E69EF25BAC}" type="slidenum">
              <a:rPr lang="en-US" smtClean="0"/>
              <a:t>‹#›</a:t>
            </a:fld>
            <a:endParaRPr lang="en-US"/>
          </a:p>
        </p:txBody>
      </p:sp>
    </p:spTree>
    <p:extLst>
      <p:ext uri="{BB962C8B-B14F-4D97-AF65-F5344CB8AC3E}">
        <p14:creationId xmlns:p14="http://schemas.microsoft.com/office/powerpoint/2010/main" val="4270561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4158943-06A2-4C24-BCF1-40AE7E382731}" type="datetimeFigureOut">
              <a:rPr lang="en-US" smtClean="0"/>
              <a:t>11/15/2022</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C17ABF56-E443-44BB-814C-D4E69EF25BAC}" type="slidenum">
              <a:rPr lang="en-US" smtClean="0"/>
              <a:t>‹#›</a:t>
            </a:fld>
            <a:endParaRPr lang="en-US"/>
          </a:p>
        </p:txBody>
      </p:sp>
    </p:spTree>
    <p:extLst>
      <p:ext uri="{BB962C8B-B14F-4D97-AF65-F5344CB8AC3E}">
        <p14:creationId xmlns:p14="http://schemas.microsoft.com/office/powerpoint/2010/main" val="172721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4158943-06A2-4C24-BCF1-40AE7E382731}" type="datetimeFigureOut">
              <a:rPr lang="en-US" smtClean="0"/>
              <a:t>11/15/2022</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C17ABF56-E443-44BB-814C-D4E69EF25BAC}" type="slidenum">
              <a:rPr lang="en-US" smtClean="0"/>
              <a:t>‹#›</a:t>
            </a:fld>
            <a:endParaRPr lang="en-US"/>
          </a:p>
        </p:txBody>
      </p:sp>
    </p:spTree>
    <p:extLst>
      <p:ext uri="{BB962C8B-B14F-4D97-AF65-F5344CB8AC3E}">
        <p14:creationId xmlns:p14="http://schemas.microsoft.com/office/powerpoint/2010/main" val="2198449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4158943-06A2-4C24-BCF1-40AE7E382731}" type="datetimeFigureOut">
              <a:rPr lang="en-US" smtClean="0"/>
              <a:t>11/15/2022</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C17ABF56-E443-44BB-814C-D4E69EF25BAC}" type="slidenum">
              <a:rPr lang="en-US" smtClean="0"/>
              <a:t>‹#›</a:t>
            </a:fld>
            <a:endParaRPr lang="en-US"/>
          </a:p>
        </p:txBody>
      </p:sp>
    </p:spTree>
    <p:extLst>
      <p:ext uri="{BB962C8B-B14F-4D97-AF65-F5344CB8AC3E}">
        <p14:creationId xmlns:p14="http://schemas.microsoft.com/office/powerpoint/2010/main" val="3633794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158943-06A2-4C24-BCF1-40AE7E382731}" type="datetimeFigureOut">
              <a:rPr lang="en-US" smtClean="0"/>
              <a:t>11/15/2022</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7ABF56-E443-44BB-814C-D4E69EF25BAC}" type="slidenum">
              <a:rPr lang="en-US" smtClean="0"/>
              <a:t>‹#›</a:t>
            </a:fld>
            <a:endParaRPr lang="en-US"/>
          </a:p>
        </p:txBody>
      </p:sp>
    </p:spTree>
    <p:extLst>
      <p:ext uri="{BB962C8B-B14F-4D97-AF65-F5344CB8AC3E}">
        <p14:creationId xmlns:p14="http://schemas.microsoft.com/office/powerpoint/2010/main" val="29844980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254831"/>
            <a:ext cx="9144000" cy="1321399"/>
          </a:xfrm>
        </p:spPr>
        <p:style>
          <a:lnRef idx="0">
            <a:schemeClr val="accent5"/>
          </a:lnRef>
          <a:fillRef idx="3">
            <a:schemeClr val="accent5"/>
          </a:fillRef>
          <a:effectRef idx="3">
            <a:schemeClr val="accent5"/>
          </a:effectRef>
          <a:fontRef idx="minor">
            <a:schemeClr val="lt1"/>
          </a:fontRef>
        </p:style>
        <p:txBody>
          <a:bodyPr>
            <a:normAutofit/>
          </a:bodyPr>
          <a:lstStyle/>
          <a:p>
            <a:r>
              <a:rPr lang="ar-IQ" sz="7200" b="1" dirty="0" smtClean="0"/>
              <a:t>صور الخطأ </a:t>
            </a:r>
            <a:r>
              <a:rPr lang="ar-IQ" sz="7200" b="1" dirty="0" err="1" smtClean="0"/>
              <a:t>المرفقي</a:t>
            </a:r>
            <a:endParaRPr lang="en-US" sz="7200" b="1" dirty="0"/>
          </a:p>
        </p:txBody>
      </p:sp>
      <p:sp>
        <p:nvSpPr>
          <p:cNvPr id="3" name="عنوان فرعي 2"/>
          <p:cNvSpPr>
            <a:spLocks noGrp="1"/>
          </p:cNvSpPr>
          <p:nvPr>
            <p:ph type="subTitle" idx="1"/>
          </p:nvPr>
        </p:nvSpPr>
        <p:spPr>
          <a:xfrm>
            <a:off x="1524000" y="1693889"/>
            <a:ext cx="9144000" cy="5164111"/>
          </a:xfrm>
        </p:spPr>
        <p:style>
          <a:lnRef idx="1">
            <a:schemeClr val="accent1"/>
          </a:lnRef>
          <a:fillRef idx="2">
            <a:schemeClr val="accent1"/>
          </a:fillRef>
          <a:effectRef idx="1">
            <a:schemeClr val="accent1"/>
          </a:effectRef>
          <a:fontRef idx="minor">
            <a:schemeClr val="dk1"/>
          </a:fontRef>
        </p:style>
        <p:txBody>
          <a:bodyPr>
            <a:normAutofit/>
          </a:bodyPr>
          <a:lstStyle/>
          <a:p>
            <a:pPr>
              <a:lnSpc>
                <a:spcPct val="300000"/>
              </a:lnSpc>
            </a:pPr>
            <a:r>
              <a:rPr lang="ar-IQ" sz="2800" b="1" dirty="0" smtClean="0">
                <a:solidFill>
                  <a:schemeClr val="bg2">
                    <a:lumMod val="50000"/>
                  </a:schemeClr>
                </a:solidFill>
              </a:rPr>
              <a:t>1- عدم أداء المرفق لعمله </a:t>
            </a:r>
          </a:p>
          <a:p>
            <a:pPr>
              <a:lnSpc>
                <a:spcPct val="300000"/>
              </a:lnSpc>
            </a:pPr>
            <a:r>
              <a:rPr lang="ar-IQ" sz="2800" b="1" dirty="0" smtClean="0">
                <a:solidFill>
                  <a:schemeClr val="bg2">
                    <a:lumMod val="50000"/>
                  </a:schemeClr>
                </a:solidFill>
              </a:rPr>
              <a:t>2-سوء أداء المرفق</a:t>
            </a:r>
          </a:p>
          <a:p>
            <a:pPr>
              <a:lnSpc>
                <a:spcPct val="300000"/>
              </a:lnSpc>
            </a:pPr>
            <a:r>
              <a:rPr lang="ar-IQ" sz="2800" b="1" dirty="0" smtClean="0">
                <a:solidFill>
                  <a:schemeClr val="bg2">
                    <a:lumMod val="50000"/>
                  </a:schemeClr>
                </a:solidFill>
              </a:rPr>
              <a:t>بطئ أداء المرفق</a:t>
            </a:r>
          </a:p>
          <a:p>
            <a:pPr>
              <a:lnSpc>
                <a:spcPct val="300000"/>
              </a:lnSpc>
            </a:pPr>
            <a:endParaRPr lang="en-US" sz="2800" b="1" dirty="0">
              <a:solidFill>
                <a:schemeClr val="bg2">
                  <a:lumMod val="50000"/>
                </a:schemeClr>
              </a:solidFill>
            </a:endParaRPr>
          </a:p>
        </p:txBody>
      </p:sp>
    </p:spTree>
    <p:extLst>
      <p:ext uri="{BB962C8B-B14F-4D97-AF65-F5344CB8AC3E}">
        <p14:creationId xmlns:p14="http://schemas.microsoft.com/office/powerpoint/2010/main" val="2038903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6" presetID="2" presetClass="entr" presetSubtype="4" fill="hold"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par>
                                <p:cTn id="20" presetID="2" presetClass="entr" presetSubtype="4" fill="hold"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additive="base">
                                        <p:cTn id="2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normAutofit/>
          </a:bodyPr>
          <a:lstStyle/>
          <a:p>
            <a:pPr algn="ctr"/>
            <a:r>
              <a:rPr lang="ar-IQ" sz="4800" b="1" dirty="0" smtClean="0"/>
              <a:t>اشتراط الخطأ الجسيم في بعض المرافق العامة</a:t>
            </a:r>
            <a:endParaRPr lang="en-US" sz="4800" b="1" dirty="0"/>
          </a:p>
        </p:txBody>
      </p:sp>
      <p:sp>
        <p:nvSpPr>
          <p:cNvPr id="3" name="عنصر نائب للمحتوى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a:bodyPr>
          <a:lstStyle/>
          <a:p>
            <a:pPr algn="ctr">
              <a:lnSpc>
                <a:spcPct val="300000"/>
              </a:lnSpc>
            </a:pPr>
            <a:r>
              <a:rPr lang="ar-IQ" sz="4400" b="1" dirty="0" smtClean="0">
                <a:solidFill>
                  <a:schemeClr val="bg2">
                    <a:lumMod val="50000"/>
                  </a:schemeClr>
                </a:solidFill>
              </a:rPr>
              <a:t>1- مرفق الشرطة</a:t>
            </a:r>
          </a:p>
          <a:p>
            <a:pPr algn="ctr">
              <a:lnSpc>
                <a:spcPct val="300000"/>
              </a:lnSpc>
            </a:pPr>
            <a:r>
              <a:rPr lang="ar-IQ" sz="4400" b="1" dirty="0" smtClean="0">
                <a:solidFill>
                  <a:schemeClr val="bg2">
                    <a:lumMod val="50000"/>
                  </a:schemeClr>
                </a:solidFill>
              </a:rPr>
              <a:t>2-المرافق الصحية </a:t>
            </a:r>
            <a:endParaRPr lang="en-US" sz="4400" b="1" dirty="0">
              <a:solidFill>
                <a:schemeClr val="bg2">
                  <a:lumMod val="50000"/>
                </a:schemeClr>
              </a:solidFill>
            </a:endParaRPr>
          </a:p>
        </p:txBody>
      </p:sp>
    </p:spTree>
    <p:extLst>
      <p:ext uri="{BB962C8B-B14F-4D97-AF65-F5344CB8AC3E}">
        <p14:creationId xmlns:p14="http://schemas.microsoft.com/office/powerpoint/2010/main" val="1025261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additive="base">
                                        <p:cTn id="16"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normAutofit/>
          </a:bodyPr>
          <a:lstStyle/>
          <a:p>
            <a:pPr algn="ctr"/>
            <a:r>
              <a:rPr lang="ar-IQ" sz="8000" b="1" dirty="0" smtClean="0"/>
              <a:t>الخطأ الشخصي</a:t>
            </a:r>
            <a:endParaRPr lang="en-US" sz="8000" b="1" dirty="0"/>
          </a:p>
        </p:txBody>
      </p:sp>
      <p:sp>
        <p:nvSpPr>
          <p:cNvPr id="3" name="عنصر نائب للمحتوى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a:bodyPr>
          <a:lstStyle/>
          <a:p>
            <a:pPr algn="ctr">
              <a:lnSpc>
                <a:spcPct val="200000"/>
              </a:lnSpc>
            </a:pPr>
            <a:r>
              <a:rPr lang="ar-IQ" sz="3200" b="1" dirty="0" smtClean="0">
                <a:solidFill>
                  <a:schemeClr val="bg2">
                    <a:lumMod val="50000"/>
                  </a:schemeClr>
                </a:solidFill>
              </a:rPr>
              <a:t>هو الخطأ الذي يكون نتيجة اهمال الموظف الذي أوكلت اليه مهمه معينة في هذه الحالة يتحمل الموظف مسؤولية خطئه في جبر الضرر بالنسبة للغير وهذا يعد ضمانه هامة للأفراد كون تحمله لهذا النوع من المسؤولية يدفعه الى الحرص اثناء قيامه بمهامه </a:t>
            </a:r>
            <a:endParaRPr lang="en-US" sz="3200" b="1" dirty="0">
              <a:solidFill>
                <a:schemeClr val="bg2">
                  <a:lumMod val="50000"/>
                </a:schemeClr>
              </a:solidFill>
            </a:endParaRPr>
          </a:p>
        </p:txBody>
      </p:sp>
    </p:spTree>
    <p:extLst>
      <p:ext uri="{BB962C8B-B14F-4D97-AF65-F5344CB8AC3E}">
        <p14:creationId xmlns:p14="http://schemas.microsoft.com/office/powerpoint/2010/main" val="2110193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normAutofit/>
          </a:bodyPr>
          <a:lstStyle/>
          <a:p>
            <a:pPr algn="ctr"/>
            <a:r>
              <a:rPr lang="ar-IQ" sz="6000" b="1" dirty="0" smtClean="0"/>
              <a:t>معايير الخطأ الشخصي </a:t>
            </a:r>
            <a:endParaRPr lang="en-US" sz="6000" b="1" dirty="0"/>
          </a:p>
        </p:txBody>
      </p:sp>
      <p:sp>
        <p:nvSpPr>
          <p:cNvPr id="3" name="عنصر نائب للمحتوى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a:bodyPr>
          <a:lstStyle/>
          <a:p>
            <a:pPr marL="0" indent="0" algn="ctr">
              <a:lnSpc>
                <a:spcPct val="150000"/>
              </a:lnSpc>
              <a:buNone/>
            </a:pPr>
            <a:r>
              <a:rPr lang="ar-IQ" sz="3600" b="1" dirty="0" smtClean="0">
                <a:solidFill>
                  <a:schemeClr val="bg1">
                    <a:lumMod val="50000"/>
                  </a:schemeClr>
                </a:solidFill>
              </a:rPr>
              <a:t>المعيار الأول- النزوات الشخصية</a:t>
            </a:r>
          </a:p>
          <a:p>
            <a:pPr marL="0" indent="0" algn="ctr">
              <a:lnSpc>
                <a:spcPct val="150000"/>
              </a:lnSpc>
              <a:buNone/>
            </a:pPr>
            <a:r>
              <a:rPr lang="ar-IQ" sz="3600" b="1" dirty="0" smtClean="0">
                <a:solidFill>
                  <a:schemeClr val="bg1">
                    <a:lumMod val="50000"/>
                  </a:schemeClr>
                </a:solidFill>
              </a:rPr>
              <a:t>المعيار الثاني- الغاية</a:t>
            </a:r>
          </a:p>
          <a:p>
            <a:pPr marL="0" indent="0" algn="ctr">
              <a:lnSpc>
                <a:spcPct val="150000"/>
              </a:lnSpc>
              <a:buNone/>
            </a:pPr>
            <a:r>
              <a:rPr lang="ar-IQ" sz="3600" b="1" dirty="0" smtClean="0">
                <a:solidFill>
                  <a:schemeClr val="bg1">
                    <a:lumMod val="50000"/>
                  </a:schemeClr>
                </a:solidFill>
              </a:rPr>
              <a:t>المعيار الثالث- الانفصال عن الوظيفة</a:t>
            </a:r>
          </a:p>
          <a:p>
            <a:pPr marL="0" indent="0" algn="ctr">
              <a:lnSpc>
                <a:spcPct val="150000"/>
              </a:lnSpc>
              <a:buNone/>
            </a:pPr>
            <a:r>
              <a:rPr lang="ar-IQ" sz="3600" b="1" dirty="0" smtClean="0">
                <a:solidFill>
                  <a:schemeClr val="bg1">
                    <a:lumMod val="50000"/>
                  </a:schemeClr>
                </a:solidFill>
              </a:rPr>
              <a:t>المعيار الرابع- جسامة الخطأ</a:t>
            </a:r>
            <a:endParaRPr lang="en-US" sz="3600" b="1" dirty="0">
              <a:solidFill>
                <a:schemeClr val="bg1">
                  <a:lumMod val="50000"/>
                </a:schemeClr>
              </a:solidFill>
            </a:endParaRPr>
          </a:p>
        </p:txBody>
      </p:sp>
    </p:spTree>
    <p:extLst>
      <p:ext uri="{BB962C8B-B14F-4D97-AF65-F5344CB8AC3E}">
        <p14:creationId xmlns:p14="http://schemas.microsoft.com/office/powerpoint/2010/main" val="3036360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heel(1)">
                                      <p:cBhvr>
                                        <p:cTn id="13" dur="2000"/>
                                        <p:tgtEl>
                                          <p:spTgt spid="3">
                                            <p:txEl>
                                              <p:pRg st="0" end="0"/>
                                            </p:txEl>
                                          </p:spTgt>
                                        </p:tgtEl>
                                      </p:cBhvr>
                                    </p:animEffect>
                                  </p:childTnLst>
                                </p:cTn>
                              </p:par>
                              <p:par>
                                <p:cTn id="14" presetID="21" presetClass="entr" presetSubtype="1"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heel(1)">
                                      <p:cBhvr>
                                        <p:cTn id="16" dur="2000"/>
                                        <p:tgtEl>
                                          <p:spTgt spid="3">
                                            <p:txEl>
                                              <p:pRg st="1" end="1"/>
                                            </p:txEl>
                                          </p:spTgt>
                                        </p:tgtEl>
                                      </p:cBhvr>
                                    </p:animEffect>
                                  </p:childTnLst>
                                </p:cTn>
                              </p:par>
                              <p:par>
                                <p:cTn id="17" presetID="21" presetClass="entr" presetSubtype="1"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heel(1)">
                                      <p:cBhvr>
                                        <p:cTn id="19" dur="2000"/>
                                        <p:tgtEl>
                                          <p:spTgt spid="3">
                                            <p:txEl>
                                              <p:pRg st="2" end="2"/>
                                            </p:txEl>
                                          </p:spTgt>
                                        </p:tgtEl>
                                      </p:cBhvr>
                                    </p:animEffect>
                                  </p:childTnLst>
                                </p:cTn>
                              </p:par>
                              <p:par>
                                <p:cTn id="20" presetID="21" presetClass="entr" presetSubtype="1"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1)">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algn="ctr"/>
            <a:r>
              <a:rPr lang="ar-IQ" sz="5400" b="1" dirty="0" smtClean="0"/>
              <a:t>شروط الضرر الموجب للتعويض </a:t>
            </a:r>
            <a:endParaRPr lang="en-US" sz="5400" b="1" dirty="0"/>
          </a:p>
        </p:txBody>
      </p:sp>
      <p:sp>
        <p:nvSpPr>
          <p:cNvPr id="3" name="عنصر نائب للمحتوى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a:bodyPr>
          <a:lstStyle/>
          <a:p>
            <a:pPr algn="r">
              <a:lnSpc>
                <a:spcPct val="150000"/>
              </a:lnSpc>
            </a:pPr>
            <a:r>
              <a:rPr lang="ar-IQ" sz="3200" b="1" dirty="0" smtClean="0">
                <a:solidFill>
                  <a:schemeClr val="bg1">
                    <a:lumMod val="50000"/>
                  </a:schemeClr>
                </a:solidFill>
              </a:rPr>
              <a:t>1- ان يكون الضرر محققا</a:t>
            </a:r>
          </a:p>
          <a:p>
            <a:pPr algn="r">
              <a:lnSpc>
                <a:spcPct val="150000"/>
              </a:lnSpc>
            </a:pPr>
            <a:r>
              <a:rPr lang="ar-IQ" sz="3200" b="1" dirty="0" smtClean="0">
                <a:solidFill>
                  <a:schemeClr val="bg1">
                    <a:lumMod val="50000"/>
                  </a:schemeClr>
                </a:solidFill>
              </a:rPr>
              <a:t>2- ان يكون الضرر مباشر</a:t>
            </a:r>
          </a:p>
          <a:p>
            <a:pPr algn="r">
              <a:lnSpc>
                <a:spcPct val="150000"/>
              </a:lnSpc>
            </a:pPr>
            <a:r>
              <a:rPr lang="ar-IQ" sz="3200" b="1" dirty="0" smtClean="0">
                <a:solidFill>
                  <a:schemeClr val="bg1">
                    <a:lumMod val="50000"/>
                  </a:schemeClr>
                </a:solidFill>
              </a:rPr>
              <a:t>3- ان يكون الضرر خاصا</a:t>
            </a:r>
          </a:p>
          <a:p>
            <a:pPr algn="r">
              <a:lnSpc>
                <a:spcPct val="150000"/>
              </a:lnSpc>
            </a:pPr>
            <a:r>
              <a:rPr lang="ar-IQ" sz="3200" b="1" dirty="0" smtClean="0">
                <a:solidFill>
                  <a:schemeClr val="bg1">
                    <a:lumMod val="50000"/>
                  </a:schemeClr>
                </a:solidFill>
              </a:rPr>
              <a:t>4- يجب ان يقع الضرر على حق مشروع</a:t>
            </a:r>
          </a:p>
          <a:p>
            <a:pPr algn="r">
              <a:lnSpc>
                <a:spcPct val="150000"/>
              </a:lnSpc>
            </a:pPr>
            <a:r>
              <a:rPr lang="ar-IQ" sz="3200" b="1" dirty="0" smtClean="0">
                <a:solidFill>
                  <a:schemeClr val="bg1">
                    <a:lumMod val="50000"/>
                  </a:schemeClr>
                </a:solidFill>
              </a:rPr>
              <a:t>5-يجب ان يكون الضرر ممكن التقدير نقدا</a:t>
            </a:r>
            <a:endParaRPr lang="en-US" sz="3200" b="1" dirty="0">
              <a:solidFill>
                <a:schemeClr val="bg1">
                  <a:lumMod val="50000"/>
                </a:schemeClr>
              </a:solidFill>
            </a:endParaRPr>
          </a:p>
        </p:txBody>
      </p:sp>
    </p:spTree>
    <p:extLst>
      <p:ext uri="{BB962C8B-B14F-4D97-AF65-F5344CB8AC3E}">
        <p14:creationId xmlns:p14="http://schemas.microsoft.com/office/powerpoint/2010/main" val="1354140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6" presetID="42" presetClass="entr" presetSubtype="0" fill="hold" nodeType="with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normAutofit/>
          </a:bodyPr>
          <a:lstStyle/>
          <a:p>
            <a:pPr algn="ctr"/>
            <a:r>
              <a:rPr lang="ar-IQ" sz="5400" b="1" dirty="0" smtClean="0"/>
              <a:t>المسؤولية الإدارية دون خطأ</a:t>
            </a:r>
            <a:endParaRPr lang="en-US" sz="5400" b="1" dirty="0"/>
          </a:p>
        </p:txBody>
      </p:sp>
      <p:sp>
        <p:nvSpPr>
          <p:cNvPr id="3" name="عنصر نائب للمحتوى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Autofit/>
          </a:bodyPr>
          <a:lstStyle/>
          <a:p>
            <a:pPr algn="ctr">
              <a:lnSpc>
                <a:spcPct val="300000"/>
              </a:lnSpc>
            </a:pPr>
            <a:r>
              <a:rPr lang="ar-IQ" sz="3200" b="1" dirty="0" smtClean="0">
                <a:solidFill>
                  <a:schemeClr val="bg1">
                    <a:lumMod val="50000"/>
                  </a:schemeClr>
                </a:solidFill>
              </a:rPr>
              <a:t>قد يحدث ان تتخذ السلطات الإدارية اعمالا قانونية او مادية مشروعة دون أي خطأ الا انها تلحق اضرار بالأفراد وانه ليس من العدل ان يتحمل الافراد وحدهم تبعه هذه الاضرار</a:t>
            </a:r>
            <a:endParaRPr lang="en-US" sz="3200" b="1" dirty="0">
              <a:solidFill>
                <a:schemeClr val="bg1">
                  <a:lumMod val="50000"/>
                </a:schemeClr>
              </a:solidFill>
            </a:endParaRPr>
          </a:p>
        </p:txBody>
      </p:sp>
    </p:spTree>
    <p:extLst>
      <p:ext uri="{BB962C8B-B14F-4D97-AF65-F5344CB8AC3E}">
        <p14:creationId xmlns:p14="http://schemas.microsoft.com/office/powerpoint/2010/main" val="2357913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mph" presetSubtype="0" fill="hold" nodeType="clickEffect">
                                  <p:stCondLst>
                                    <p:cond delay="0"/>
                                  </p:stCondLst>
                                  <p:iterate type="lt">
                                    <p:tmPct val="4000"/>
                                  </p:iterate>
                                  <p:childTnLst>
                                    <p:set>
                                      <p:cBhvr override="childStyle">
                                        <p:cTn id="11" dur="500" fill="hold"/>
                                        <p:tgtEl>
                                          <p:spTgt spid="3">
                                            <p:txEl>
                                              <p:pRg st="0" end="0"/>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normAutofit/>
          </a:bodyPr>
          <a:lstStyle/>
          <a:p>
            <a:pPr algn="ctr"/>
            <a:r>
              <a:rPr lang="ar-IQ" sz="4800" b="1" dirty="0" smtClean="0"/>
              <a:t>خصائص المسؤولية دون خطأ</a:t>
            </a:r>
            <a:endParaRPr lang="en-US" sz="4800" b="1" dirty="0"/>
          </a:p>
        </p:txBody>
      </p:sp>
      <p:sp>
        <p:nvSpPr>
          <p:cNvPr id="3" name="عنصر نائب للمحتوى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lgn="r"/>
            <a:r>
              <a:rPr lang="ar-IQ" b="1" dirty="0" smtClean="0">
                <a:solidFill>
                  <a:schemeClr val="bg1">
                    <a:lumMod val="50000"/>
                  </a:schemeClr>
                </a:solidFill>
              </a:rPr>
              <a:t>1- المسؤولية الإدارية دون خطأ تطبق في حالات استثنائية</a:t>
            </a:r>
          </a:p>
          <a:p>
            <a:pPr algn="r"/>
            <a:r>
              <a:rPr lang="ar-IQ" b="1" dirty="0" smtClean="0">
                <a:solidFill>
                  <a:schemeClr val="bg1">
                    <a:lumMod val="50000"/>
                  </a:schemeClr>
                </a:solidFill>
              </a:rPr>
              <a:t>2- خصوصية وجسامة الضرر</a:t>
            </a:r>
          </a:p>
          <a:p>
            <a:pPr algn="r"/>
            <a:r>
              <a:rPr lang="ar-IQ" b="1" dirty="0" smtClean="0">
                <a:solidFill>
                  <a:schemeClr val="bg1">
                    <a:lumMod val="50000"/>
                  </a:schemeClr>
                </a:solidFill>
              </a:rPr>
              <a:t>3- ان يكون الضرر ناتجا عن نشاط اداري مشروع</a:t>
            </a:r>
          </a:p>
          <a:p>
            <a:pPr algn="r"/>
            <a:r>
              <a:rPr lang="ar-IQ" b="1" dirty="0" smtClean="0">
                <a:solidFill>
                  <a:schemeClr val="bg1">
                    <a:lumMod val="50000"/>
                  </a:schemeClr>
                </a:solidFill>
              </a:rPr>
              <a:t>4-المسؤولية بدون خطأ من النظام العام</a:t>
            </a:r>
          </a:p>
          <a:p>
            <a:pPr algn="r"/>
            <a:r>
              <a:rPr lang="ar-IQ" b="1" dirty="0" smtClean="0">
                <a:solidFill>
                  <a:schemeClr val="bg1">
                    <a:lumMod val="50000"/>
                  </a:schemeClr>
                </a:solidFill>
              </a:rPr>
              <a:t>5-المسؤولية دون خطأ ذات طابع موضوعي</a:t>
            </a:r>
          </a:p>
          <a:p>
            <a:pPr algn="r"/>
            <a:r>
              <a:rPr lang="ar-IQ" b="1" dirty="0" smtClean="0">
                <a:solidFill>
                  <a:schemeClr val="bg1">
                    <a:lumMod val="50000"/>
                  </a:schemeClr>
                </a:solidFill>
              </a:rPr>
              <a:t>6-أساس هذه المسؤولية يقوم على فكرتين وهي :</a:t>
            </a:r>
          </a:p>
          <a:p>
            <a:pPr algn="r"/>
            <a:r>
              <a:rPr lang="ar-IQ" dirty="0" smtClean="0">
                <a:solidFill>
                  <a:srgbClr val="0070C0"/>
                </a:solidFill>
              </a:rPr>
              <a:t>-فكرة المخاطر </a:t>
            </a:r>
          </a:p>
          <a:p>
            <a:pPr marL="0" indent="0" algn="r">
              <a:buNone/>
            </a:pPr>
            <a:r>
              <a:rPr lang="ar-IQ" dirty="0" smtClean="0">
                <a:solidFill>
                  <a:srgbClr val="0070C0"/>
                </a:solidFill>
              </a:rPr>
              <a:t>-فكرة المساواة بين الافراد </a:t>
            </a:r>
          </a:p>
        </p:txBody>
      </p:sp>
    </p:spTree>
    <p:extLst>
      <p:ext uri="{BB962C8B-B14F-4D97-AF65-F5344CB8AC3E}">
        <p14:creationId xmlns:p14="http://schemas.microsoft.com/office/powerpoint/2010/main" val="158879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par>
                                <p:cTn id="15" presetID="16" presetClass="entr" presetSubtype="21"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par>
                                <p:cTn id="18" presetID="16" presetClass="entr" presetSubtype="21"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barn(inVertical)">
                                      <p:cBhvr>
                                        <p:cTn id="20" dur="500"/>
                                        <p:tgtEl>
                                          <p:spTgt spid="3">
                                            <p:txEl>
                                              <p:pRg st="2" end="2"/>
                                            </p:txEl>
                                          </p:spTgt>
                                        </p:tgtEl>
                                      </p:cBhvr>
                                    </p:animEffect>
                                  </p:childTnLst>
                                </p:cTn>
                              </p:par>
                              <p:par>
                                <p:cTn id="21" presetID="16" presetClass="entr" presetSubtype="21"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barn(inVertical)">
                                      <p:cBhvr>
                                        <p:cTn id="23" dur="500"/>
                                        <p:tgtEl>
                                          <p:spTgt spid="3">
                                            <p:txEl>
                                              <p:pRg st="3" end="3"/>
                                            </p:txEl>
                                          </p:spTgt>
                                        </p:tgtEl>
                                      </p:cBhvr>
                                    </p:animEffect>
                                  </p:childTnLst>
                                </p:cTn>
                              </p:par>
                              <p:par>
                                <p:cTn id="24" presetID="16" presetClass="entr" presetSubtype="21" fill="hold"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barn(inVertical)">
                                      <p:cBhvr>
                                        <p:cTn id="26" dur="500"/>
                                        <p:tgtEl>
                                          <p:spTgt spid="3">
                                            <p:txEl>
                                              <p:pRg st="4" end="4"/>
                                            </p:txEl>
                                          </p:spTgt>
                                        </p:tgtEl>
                                      </p:cBhvr>
                                    </p:animEffect>
                                  </p:childTnLst>
                                </p:cTn>
                              </p:par>
                              <p:par>
                                <p:cTn id="27" presetID="16" presetClass="entr" presetSubtype="21"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barn(inVertical)">
                                      <p:cBhvr>
                                        <p:cTn id="29" dur="500"/>
                                        <p:tgtEl>
                                          <p:spTgt spid="3">
                                            <p:txEl>
                                              <p:pRg st="5" end="5"/>
                                            </p:txEl>
                                          </p:spTgt>
                                        </p:tgtEl>
                                      </p:cBhvr>
                                    </p:animEffect>
                                  </p:childTnLst>
                                </p:cTn>
                              </p:par>
                              <p:par>
                                <p:cTn id="30" presetID="16" presetClass="entr" presetSubtype="21" fill="hold"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arn(inVertical)">
                                      <p:cBhvr>
                                        <p:cTn id="32" dur="500"/>
                                        <p:tgtEl>
                                          <p:spTgt spid="3">
                                            <p:txEl>
                                              <p:pRg st="6" end="6"/>
                                            </p:txEl>
                                          </p:spTgt>
                                        </p:tgtEl>
                                      </p:cBhvr>
                                    </p:animEffect>
                                  </p:childTnLst>
                                </p:cTn>
                              </p:par>
                              <p:par>
                                <p:cTn id="33" presetID="16" presetClass="entr" presetSubtype="21"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barn(inVertical)">
                                      <p:cBhvr>
                                        <p:cTn id="3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normAutofit/>
          </a:bodyPr>
          <a:lstStyle/>
          <a:p>
            <a:pPr algn="ctr"/>
            <a:r>
              <a:rPr lang="ar-IQ" sz="4800" b="1" dirty="0" smtClean="0"/>
              <a:t>اهم تطبيقات نظرية المخاطر </a:t>
            </a:r>
            <a:endParaRPr lang="en-US" sz="4800" b="1" dirty="0"/>
          </a:p>
        </p:txBody>
      </p:sp>
      <p:sp>
        <p:nvSpPr>
          <p:cNvPr id="3" name="عنصر نائب للمحتوى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lnSpcReduction="10000"/>
          </a:bodyPr>
          <a:lstStyle/>
          <a:p>
            <a:pPr algn="ctr">
              <a:lnSpc>
                <a:spcPct val="200000"/>
              </a:lnSpc>
            </a:pPr>
            <a:r>
              <a:rPr lang="ar-IQ" sz="3200" b="1" dirty="0" smtClean="0">
                <a:solidFill>
                  <a:schemeClr val="bg1">
                    <a:lumMod val="50000"/>
                  </a:schemeClr>
                </a:solidFill>
              </a:rPr>
              <a:t>1- استخدام الأشياء الخطرة</a:t>
            </a:r>
          </a:p>
          <a:p>
            <a:pPr algn="ctr">
              <a:lnSpc>
                <a:spcPct val="200000"/>
              </a:lnSpc>
            </a:pPr>
            <a:r>
              <a:rPr lang="ar-IQ" sz="3200" b="1" dirty="0" smtClean="0">
                <a:solidFill>
                  <a:schemeClr val="bg1">
                    <a:lumMod val="50000"/>
                  </a:schemeClr>
                </a:solidFill>
              </a:rPr>
              <a:t>2-المنتوجات الدموية</a:t>
            </a:r>
          </a:p>
          <a:p>
            <a:pPr algn="ctr">
              <a:lnSpc>
                <a:spcPct val="200000"/>
              </a:lnSpc>
            </a:pPr>
            <a:r>
              <a:rPr lang="ar-IQ" sz="3200" b="1" dirty="0" smtClean="0">
                <a:solidFill>
                  <a:schemeClr val="bg1">
                    <a:lumMod val="50000"/>
                  </a:schemeClr>
                </a:solidFill>
              </a:rPr>
              <a:t>3- إصابات العمل</a:t>
            </a:r>
          </a:p>
          <a:p>
            <a:pPr algn="ctr">
              <a:lnSpc>
                <a:spcPct val="200000"/>
              </a:lnSpc>
            </a:pPr>
            <a:r>
              <a:rPr lang="ar-IQ" sz="3200" b="1" dirty="0" smtClean="0">
                <a:solidFill>
                  <a:schemeClr val="bg1">
                    <a:lumMod val="50000"/>
                  </a:schemeClr>
                </a:solidFill>
              </a:rPr>
              <a:t>4- النشاط الفني الخطر</a:t>
            </a:r>
          </a:p>
          <a:p>
            <a:endParaRPr lang="en-US" dirty="0"/>
          </a:p>
        </p:txBody>
      </p:sp>
    </p:spTree>
    <p:extLst>
      <p:ext uri="{BB962C8B-B14F-4D97-AF65-F5344CB8AC3E}">
        <p14:creationId xmlns:p14="http://schemas.microsoft.com/office/powerpoint/2010/main" val="3721873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par>
                                <p:cTn id="13" presetID="6" presetClass="entr" presetSubtype="16"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circle(in)">
                                      <p:cBhvr>
                                        <p:cTn id="15" dur="2000"/>
                                        <p:tgtEl>
                                          <p:spTgt spid="3">
                                            <p:txEl>
                                              <p:pRg st="1" end="1"/>
                                            </p:txEl>
                                          </p:spTgt>
                                        </p:tgtEl>
                                      </p:cBhvr>
                                    </p:animEffect>
                                  </p:childTnLst>
                                </p:cTn>
                              </p:par>
                              <p:par>
                                <p:cTn id="16" presetID="6" presetClass="entr" presetSubtype="16"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circle(in)">
                                      <p:cBhvr>
                                        <p:cTn id="18" dur="2000"/>
                                        <p:tgtEl>
                                          <p:spTgt spid="3">
                                            <p:txEl>
                                              <p:pRg st="2" end="2"/>
                                            </p:txEl>
                                          </p:spTgt>
                                        </p:tgtEl>
                                      </p:cBhvr>
                                    </p:animEffect>
                                  </p:childTnLst>
                                </p:cTn>
                              </p:par>
                              <p:par>
                                <p:cTn id="19" presetID="6" presetClass="entr" presetSubtype="16"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circle(in)">
                                      <p:cBhvr>
                                        <p:cTn id="21"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TotalTime>
  <Words>227</Words>
  <Application>Microsoft Office PowerPoint</Application>
  <PresentationFormat>ملء الشاشة</PresentationFormat>
  <Paragraphs>36</Paragraphs>
  <Slides>8</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8</vt:i4>
      </vt:variant>
    </vt:vector>
  </HeadingPairs>
  <TitlesOfParts>
    <vt:vector size="13" baseType="lpstr">
      <vt:lpstr>Arial</vt:lpstr>
      <vt:lpstr>Calibri</vt:lpstr>
      <vt:lpstr>Calibri Light</vt:lpstr>
      <vt:lpstr>Times New Roman</vt:lpstr>
      <vt:lpstr>نسق Office</vt:lpstr>
      <vt:lpstr>صور الخطأ المرفقي</vt:lpstr>
      <vt:lpstr>اشتراط الخطأ الجسيم في بعض المرافق العامة</vt:lpstr>
      <vt:lpstr>الخطأ الشخصي</vt:lpstr>
      <vt:lpstr>معايير الخطأ الشخصي </vt:lpstr>
      <vt:lpstr>شروط الضرر الموجب للتعويض </vt:lpstr>
      <vt:lpstr>المسؤولية الإدارية دون خطأ</vt:lpstr>
      <vt:lpstr>خصائص المسؤولية دون خطأ</vt:lpstr>
      <vt:lpstr>اهم تطبيقات نظرية المخاطر </vt:lpstr>
    </vt:vector>
  </TitlesOfParts>
  <Company>SACC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صور الخطأ المرفقي</dc:title>
  <dc:creator>Maher</dc:creator>
  <cp:lastModifiedBy>Maher</cp:lastModifiedBy>
  <cp:revision>5</cp:revision>
  <dcterms:created xsi:type="dcterms:W3CDTF">2022-11-14T20:33:24Z</dcterms:created>
  <dcterms:modified xsi:type="dcterms:W3CDTF">2022-11-15T10:12:21Z</dcterms:modified>
</cp:coreProperties>
</file>