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84"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B0408DE5-28D9-423F-A7E2-23FF92920DD8}" type="datetimeFigureOut">
              <a:rPr lang="en-US" smtClean="0"/>
              <a:t>11/15/2022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8EC3CA5-CD9A-4A8A-89D7-2732C2656732}" type="slidenum">
              <a:rPr lang="en-US" smtClean="0"/>
              <a:t>‹#›</a:t>
            </a:fld>
            <a:endParaRPr lang="en-US"/>
          </a:p>
        </p:txBody>
      </p:sp>
    </p:spTree>
    <p:extLst>
      <p:ext uri="{BB962C8B-B14F-4D97-AF65-F5344CB8AC3E}">
        <p14:creationId xmlns:p14="http://schemas.microsoft.com/office/powerpoint/2010/main" val="2680094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0408DE5-28D9-423F-A7E2-23FF92920DD8}" type="datetimeFigureOut">
              <a:rPr lang="en-US" smtClean="0"/>
              <a:t>11/15/2022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8EC3CA5-CD9A-4A8A-89D7-2732C2656732}" type="slidenum">
              <a:rPr lang="en-US" smtClean="0"/>
              <a:t>‹#›</a:t>
            </a:fld>
            <a:endParaRPr lang="en-US"/>
          </a:p>
        </p:txBody>
      </p:sp>
    </p:spTree>
    <p:extLst>
      <p:ext uri="{BB962C8B-B14F-4D97-AF65-F5344CB8AC3E}">
        <p14:creationId xmlns:p14="http://schemas.microsoft.com/office/powerpoint/2010/main" val="2024525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0408DE5-28D9-423F-A7E2-23FF92920DD8}" type="datetimeFigureOut">
              <a:rPr lang="en-US" smtClean="0"/>
              <a:t>11/15/2022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8EC3CA5-CD9A-4A8A-89D7-2732C2656732}" type="slidenum">
              <a:rPr lang="en-US" smtClean="0"/>
              <a:t>‹#›</a:t>
            </a:fld>
            <a:endParaRPr lang="en-US"/>
          </a:p>
        </p:txBody>
      </p:sp>
    </p:spTree>
    <p:extLst>
      <p:ext uri="{BB962C8B-B14F-4D97-AF65-F5344CB8AC3E}">
        <p14:creationId xmlns:p14="http://schemas.microsoft.com/office/powerpoint/2010/main" val="4003116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0408DE5-28D9-423F-A7E2-23FF92920DD8}" type="datetimeFigureOut">
              <a:rPr lang="en-US" smtClean="0"/>
              <a:t>11/15/2022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8EC3CA5-CD9A-4A8A-89D7-2732C2656732}" type="slidenum">
              <a:rPr lang="en-US" smtClean="0"/>
              <a:t>‹#›</a:t>
            </a:fld>
            <a:endParaRPr lang="en-US"/>
          </a:p>
        </p:txBody>
      </p:sp>
    </p:spTree>
    <p:extLst>
      <p:ext uri="{BB962C8B-B14F-4D97-AF65-F5344CB8AC3E}">
        <p14:creationId xmlns:p14="http://schemas.microsoft.com/office/powerpoint/2010/main" val="3704899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0408DE5-28D9-423F-A7E2-23FF92920DD8}" type="datetimeFigureOut">
              <a:rPr lang="en-US" smtClean="0"/>
              <a:t>11/15/2022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8EC3CA5-CD9A-4A8A-89D7-2732C2656732}" type="slidenum">
              <a:rPr lang="en-US" smtClean="0"/>
              <a:t>‹#›</a:t>
            </a:fld>
            <a:endParaRPr lang="en-US"/>
          </a:p>
        </p:txBody>
      </p:sp>
    </p:spTree>
    <p:extLst>
      <p:ext uri="{BB962C8B-B14F-4D97-AF65-F5344CB8AC3E}">
        <p14:creationId xmlns:p14="http://schemas.microsoft.com/office/powerpoint/2010/main" val="3880332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B0408DE5-28D9-423F-A7E2-23FF92920DD8}" type="datetimeFigureOut">
              <a:rPr lang="en-US" smtClean="0"/>
              <a:t>11/15/2022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8EC3CA5-CD9A-4A8A-89D7-2732C2656732}" type="slidenum">
              <a:rPr lang="en-US" smtClean="0"/>
              <a:t>‹#›</a:t>
            </a:fld>
            <a:endParaRPr lang="en-US"/>
          </a:p>
        </p:txBody>
      </p:sp>
    </p:spTree>
    <p:extLst>
      <p:ext uri="{BB962C8B-B14F-4D97-AF65-F5344CB8AC3E}">
        <p14:creationId xmlns:p14="http://schemas.microsoft.com/office/powerpoint/2010/main" val="3599082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B0408DE5-28D9-423F-A7E2-23FF92920DD8}" type="datetimeFigureOut">
              <a:rPr lang="en-US" smtClean="0"/>
              <a:t>11/15/2022</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B8EC3CA5-CD9A-4A8A-89D7-2732C2656732}" type="slidenum">
              <a:rPr lang="en-US" smtClean="0"/>
              <a:t>‹#›</a:t>
            </a:fld>
            <a:endParaRPr lang="en-US"/>
          </a:p>
        </p:txBody>
      </p:sp>
    </p:spTree>
    <p:extLst>
      <p:ext uri="{BB962C8B-B14F-4D97-AF65-F5344CB8AC3E}">
        <p14:creationId xmlns:p14="http://schemas.microsoft.com/office/powerpoint/2010/main" val="1937190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B0408DE5-28D9-423F-A7E2-23FF92920DD8}" type="datetimeFigureOut">
              <a:rPr lang="en-US" smtClean="0"/>
              <a:t>11/15/2022</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B8EC3CA5-CD9A-4A8A-89D7-2732C2656732}" type="slidenum">
              <a:rPr lang="en-US" smtClean="0"/>
              <a:t>‹#›</a:t>
            </a:fld>
            <a:endParaRPr lang="en-US"/>
          </a:p>
        </p:txBody>
      </p:sp>
    </p:spTree>
    <p:extLst>
      <p:ext uri="{BB962C8B-B14F-4D97-AF65-F5344CB8AC3E}">
        <p14:creationId xmlns:p14="http://schemas.microsoft.com/office/powerpoint/2010/main" val="2487819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0408DE5-28D9-423F-A7E2-23FF92920DD8}" type="datetimeFigureOut">
              <a:rPr lang="en-US" smtClean="0"/>
              <a:t>11/15/2022</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B8EC3CA5-CD9A-4A8A-89D7-2732C2656732}" type="slidenum">
              <a:rPr lang="en-US" smtClean="0"/>
              <a:t>‹#›</a:t>
            </a:fld>
            <a:endParaRPr lang="en-US"/>
          </a:p>
        </p:txBody>
      </p:sp>
    </p:spTree>
    <p:extLst>
      <p:ext uri="{BB962C8B-B14F-4D97-AF65-F5344CB8AC3E}">
        <p14:creationId xmlns:p14="http://schemas.microsoft.com/office/powerpoint/2010/main" val="3612870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0408DE5-28D9-423F-A7E2-23FF92920DD8}" type="datetimeFigureOut">
              <a:rPr lang="en-US" smtClean="0"/>
              <a:t>11/15/2022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8EC3CA5-CD9A-4A8A-89D7-2732C2656732}" type="slidenum">
              <a:rPr lang="en-US" smtClean="0"/>
              <a:t>‹#›</a:t>
            </a:fld>
            <a:endParaRPr lang="en-US"/>
          </a:p>
        </p:txBody>
      </p:sp>
    </p:spTree>
    <p:extLst>
      <p:ext uri="{BB962C8B-B14F-4D97-AF65-F5344CB8AC3E}">
        <p14:creationId xmlns:p14="http://schemas.microsoft.com/office/powerpoint/2010/main" val="3221597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0408DE5-28D9-423F-A7E2-23FF92920DD8}" type="datetimeFigureOut">
              <a:rPr lang="en-US" smtClean="0"/>
              <a:t>11/15/2022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8EC3CA5-CD9A-4A8A-89D7-2732C2656732}" type="slidenum">
              <a:rPr lang="en-US" smtClean="0"/>
              <a:t>‹#›</a:t>
            </a:fld>
            <a:endParaRPr lang="en-US"/>
          </a:p>
        </p:txBody>
      </p:sp>
    </p:spTree>
    <p:extLst>
      <p:ext uri="{BB962C8B-B14F-4D97-AF65-F5344CB8AC3E}">
        <p14:creationId xmlns:p14="http://schemas.microsoft.com/office/powerpoint/2010/main" val="2050722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408DE5-28D9-423F-A7E2-23FF92920DD8}" type="datetimeFigureOut">
              <a:rPr lang="en-US" smtClean="0"/>
              <a:t>11/15/2022</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EC3CA5-CD9A-4A8A-89D7-2732C2656732}" type="slidenum">
              <a:rPr lang="en-US" smtClean="0"/>
              <a:t>‹#›</a:t>
            </a:fld>
            <a:endParaRPr lang="en-US"/>
          </a:p>
        </p:txBody>
      </p:sp>
    </p:spTree>
    <p:extLst>
      <p:ext uri="{BB962C8B-B14F-4D97-AF65-F5344CB8AC3E}">
        <p14:creationId xmlns:p14="http://schemas.microsoft.com/office/powerpoint/2010/main" val="1683836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329784"/>
            <a:ext cx="9144000" cy="1441319"/>
          </a:xfrm>
        </p:spPr>
        <p:style>
          <a:lnRef idx="1">
            <a:schemeClr val="accent6"/>
          </a:lnRef>
          <a:fillRef idx="2">
            <a:schemeClr val="accent6"/>
          </a:fillRef>
          <a:effectRef idx="1">
            <a:schemeClr val="accent6"/>
          </a:effectRef>
          <a:fontRef idx="minor">
            <a:schemeClr val="dk1"/>
          </a:fontRef>
        </p:style>
        <p:txBody>
          <a:bodyPr/>
          <a:lstStyle/>
          <a:p>
            <a:r>
              <a:rPr lang="ar-IQ" b="1" dirty="0" smtClean="0"/>
              <a:t>حالات المساواة امام التكاليف العامة </a:t>
            </a:r>
            <a:endParaRPr lang="en-US" b="1" dirty="0"/>
          </a:p>
        </p:txBody>
      </p:sp>
      <p:sp>
        <p:nvSpPr>
          <p:cNvPr id="3" name="عنوان فرعي 2"/>
          <p:cNvSpPr>
            <a:spLocks noGrp="1"/>
          </p:cNvSpPr>
          <p:nvPr>
            <p:ph type="subTitle" idx="1"/>
          </p:nvPr>
        </p:nvSpPr>
        <p:spPr>
          <a:xfrm>
            <a:off x="1524000" y="1903751"/>
            <a:ext cx="9144000" cy="4557009"/>
          </a:xfrm>
        </p:spPr>
        <p:style>
          <a:lnRef idx="3">
            <a:schemeClr val="lt1"/>
          </a:lnRef>
          <a:fillRef idx="1">
            <a:schemeClr val="accent6"/>
          </a:fillRef>
          <a:effectRef idx="1">
            <a:schemeClr val="accent6"/>
          </a:effectRef>
          <a:fontRef idx="minor">
            <a:schemeClr val="lt1"/>
          </a:fontRef>
        </p:style>
        <p:txBody>
          <a:bodyPr>
            <a:normAutofit/>
          </a:bodyPr>
          <a:lstStyle/>
          <a:p>
            <a:pPr>
              <a:lnSpc>
                <a:spcPct val="200000"/>
              </a:lnSpc>
            </a:pPr>
            <a:r>
              <a:rPr lang="ar-IQ" b="1" dirty="0" smtClean="0">
                <a:solidFill>
                  <a:schemeClr val="tx1">
                    <a:lumMod val="95000"/>
                    <a:lumOff val="5000"/>
                  </a:schemeClr>
                </a:solidFill>
              </a:rPr>
              <a:t>أولا_ اتخاذ إجراءات اقتصادية و اجتماعية تفرض على مشروع خاص</a:t>
            </a:r>
          </a:p>
          <a:p>
            <a:pPr>
              <a:lnSpc>
                <a:spcPct val="200000"/>
              </a:lnSpc>
            </a:pPr>
            <a:r>
              <a:rPr lang="ar-IQ" b="1" dirty="0" smtClean="0">
                <a:solidFill>
                  <a:schemeClr val="tx1">
                    <a:lumMod val="95000"/>
                    <a:lumOff val="5000"/>
                  </a:schemeClr>
                </a:solidFill>
              </a:rPr>
              <a:t>ثانيا_ نشاط الإدارة في نطاق الاشغال الغامة</a:t>
            </a:r>
          </a:p>
          <a:p>
            <a:pPr>
              <a:lnSpc>
                <a:spcPct val="200000"/>
              </a:lnSpc>
            </a:pPr>
            <a:r>
              <a:rPr lang="ar-IQ" b="1" dirty="0" smtClean="0">
                <a:solidFill>
                  <a:schemeClr val="tx1">
                    <a:lumMod val="95000"/>
                    <a:lumOff val="5000"/>
                  </a:schemeClr>
                </a:solidFill>
              </a:rPr>
              <a:t>ثالثا_ عدم تنفيذ الجهات الإدارية لأحكام القضاء</a:t>
            </a:r>
          </a:p>
          <a:p>
            <a:pPr>
              <a:lnSpc>
                <a:spcPct val="200000"/>
              </a:lnSpc>
            </a:pPr>
            <a:r>
              <a:rPr lang="ar-IQ" b="1" dirty="0" smtClean="0">
                <a:solidFill>
                  <a:schemeClr val="tx1">
                    <a:lumMod val="95000"/>
                    <a:lumOff val="5000"/>
                  </a:schemeClr>
                </a:solidFill>
              </a:rPr>
              <a:t>رابعا_ في حالات نزع الملكية</a:t>
            </a:r>
          </a:p>
          <a:p>
            <a:pPr>
              <a:lnSpc>
                <a:spcPct val="200000"/>
              </a:lnSpc>
            </a:pPr>
            <a:r>
              <a:rPr lang="ar-IQ" b="1" dirty="0" smtClean="0">
                <a:solidFill>
                  <a:schemeClr val="tx1">
                    <a:lumMod val="95000"/>
                    <a:lumOff val="5000"/>
                  </a:schemeClr>
                </a:solidFill>
              </a:rPr>
              <a:t>خامسا_ مسؤولية الإدارة عن الفصل المشروع </a:t>
            </a:r>
            <a:r>
              <a:rPr lang="ar-IQ" b="1" dirty="0" err="1" smtClean="0">
                <a:solidFill>
                  <a:schemeClr val="tx1">
                    <a:lumMod val="95000"/>
                    <a:lumOff val="5000"/>
                  </a:schemeClr>
                </a:solidFill>
              </a:rPr>
              <a:t>لموظيها</a:t>
            </a:r>
            <a:endParaRPr lang="ar-IQ" b="1" dirty="0" smtClean="0">
              <a:solidFill>
                <a:schemeClr val="tx1">
                  <a:lumMod val="95000"/>
                  <a:lumOff val="5000"/>
                </a:schemeClr>
              </a:solidFill>
            </a:endParaRPr>
          </a:p>
          <a:p>
            <a:pPr>
              <a:lnSpc>
                <a:spcPct val="200000"/>
              </a:lnSpc>
            </a:pPr>
            <a:endParaRPr lang="en-US" b="1" dirty="0">
              <a:solidFill>
                <a:schemeClr val="tx1">
                  <a:lumMod val="95000"/>
                  <a:lumOff val="5000"/>
                </a:schemeClr>
              </a:solidFill>
            </a:endParaRPr>
          </a:p>
        </p:txBody>
      </p:sp>
    </p:spTree>
    <p:extLst>
      <p:ext uri="{BB962C8B-B14F-4D97-AF65-F5344CB8AC3E}">
        <p14:creationId xmlns:p14="http://schemas.microsoft.com/office/powerpoint/2010/main" val="2253276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par>
                                <p:cTn id="15" presetID="16" presetClass="entr" presetSubtype="21"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arn(inVertical)">
                                      <p:cBhvr>
                                        <p:cTn id="20" dur="500"/>
                                        <p:tgtEl>
                                          <p:spTgt spid="3">
                                            <p:txEl>
                                              <p:pRg st="2" end="2"/>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arn(inVertical)">
                                      <p:cBhvr>
                                        <p:cTn id="23" dur="500"/>
                                        <p:tgtEl>
                                          <p:spTgt spid="3">
                                            <p:txEl>
                                              <p:pRg st="3" end="3"/>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arn(inVertical)">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pPr algn="ctr"/>
            <a:r>
              <a:rPr lang="ar-IQ" sz="6000" b="1" dirty="0" smtClean="0"/>
              <a:t>جزاء المسؤولية(التعويض)</a:t>
            </a:r>
            <a:endParaRPr lang="en-US" sz="6000" b="1" dirty="0"/>
          </a:p>
        </p:txBody>
      </p:sp>
      <p:sp>
        <p:nvSpPr>
          <p:cNvPr id="3" name="عنصر نائب للمحتوى 2"/>
          <p:cNvSpPr>
            <a:spLocks noGrp="1"/>
          </p:cNvSpPr>
          <p:nvPr>
            <p:ph idx="1"/>
          </p:nvPr>
        </p:nvSpPr>
        <p:spPr/>
        <p:style>
          <a:lnRef idx="3">
            <a:schemeClr val="lt1"/>
          </a:lnRef>
          <a:fillRef idx="1">
            <a:schemeClr val="accent6"/>
          </a:fillRef>
          <a:effectRef idx="1">
            <a:schemeClr val="accent6"/>
          </a:effectRef>
          <a:fontRef idx="minor">
            <a:schemeClr val="lt1"/>
          </a:fontRef>
        </p:style>
        <p:txBody>
          <a:bodyPr>
            <a:normAutofit/>
          </a:bodyPr>
          <a:lstStyle/>
          <a:p>
            <a:pPr algn="ctr">
              <a:lnSpc>
                <a:spcPct val="150000"/>
              </a:lnSpc>
            </a:pPr>
            <a:r>
              <a:rPr lang="ar-IQ" sz="3600" b="1" dirty="0" smtClean="0"/>
              <a:t>يعتبر الضرر الذي يقع اثباته على الضحية شرطا لإقامة المسؤولية و هي </a:t>
            </a:r>
            <a:r>
              <a:rPr lang="ar-IQ" sz="3600" b="1" dirty="0"/>
              <a:t>مسؤولية ادارية تهدف الى اصلاح </a:t>
            </a:r>
            <a:r>
              <a:rPr lang="ar-IQ" sz="3600" b="1" dirty="0" smtClean="0"/>
              <a:t>الضرر وليست جزائية تهدف الى إيقاع العقوبة واذا تحققت مسؤولية الإدارة هذه فأن جزاءها هو التعويض سواء كانت المسؤولية قائمة على أساس الخطأ او بدون خطأ</a:t>
            </a:r>
            <a:endParaRPr lang="en-US" sz="3600" b="1" dirty="0"/>
          </a:p>
        </p:txBody>
      </p:sp>
    </p:spTree>
    <p:extLst>
      <p:ext uri="{BB962C8B-B14F-4D97-AF65-F5344CB8AC3E}">
        <p14:creationId xmlns:p14="http://schemas.microsoft.com/office/powerpoint/2010/main" val="3209028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pPr algn="ctr"/>
            <a:r>
              <a:rPr lang="ar-IQ" sz="6600" b="1" dirty="0" smtClean="0"/>
              <a:t>طبيعة التعويض</a:t>
            </a:r>
            <a:endParaRPr lang="en-US" sz="6600" b="1" dirty="0"/>
          </a:p>
        </p:txBody>
      </p:sp>
      <p:sp>
        <p:nvSpPr>
          <p:cNvPr id="3" name="عنصر نائب للمحتوى 2"/>
          <p:cNvSpPr>
            <a:spLocks noGrp="1"/>
          </p:cNvSpPr>
          <p:nvPr>
            <p:ph idx="1"/>
          </p:nvPr>
        </p:nvSpPr>
        <p:spPr/>
        <p:style>
          <a:lnRef idx="3">
            <a:schemeClr val="lt1"/>
          </a:lnRef>
          <a:fillRef idx="1">
            <a:schemeClr val="accent6"/>
          </a:fillRef>
          <a:effectRef idx="1">
            <a:schemeClr val="accent6"/>
          </a:effectRef>
          <a:fontRef idx="minor">
            <a:schemeClr val="lt1"/>
          </a:fontRef>
        </p:style>
        <p:txBody>
          <a:bodyPr>
            <a:normAutofit/>
          </a:bodyPr>
          <a:lstStyle/>
          <a:p>
            <a:pPr algn="ctr">
              <a:lnSpc>
                <a:spcPct val="150000"/>
              </a:lnSpc>
            </a:pPr>
            <a:r>
              <a:rPr lang="ar-IQ" sz="3200" b="1" dirty="0" smtClean="0"/>
              <a:t>  الضرر الناشئ عن المسؤولية التقصيرية يتم جبره عن طريق التعويض النقدي غالبا ,اما التنفيذ العيني المتمثل في الاجبار على أداء امر معين فقليل الحصول في مجال المسؤولية الإدارية. الا انه غير مستبعد فقد يجيز القانون طريقة أخرى ومن ذلك ان يأمر القاضي بإعادة الحالة الى ما كانت علية  ا ويحكم بأداء امر معين متصل بالعمل غير المشروع وذلك على سبيل التعويض</a:t>
            </a:r>
            <a:endParaRPr lang="en-US" sz="3200" b="1" dirty="0"/>
          </a:p>
        </p:txBody>
      </p:sp>
    </p:spTree>
    <p:extLst>
      <p:ext uri="{BB962C8B-B14F-4D97-AF65-F5344CB8AC3E}">
        <p14:creationId xmlns:p14="http://schemas.microsoft.com/office/powerpoint/2010/main" val="2710068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pPr algn="ctr"/>
            <a:r>
              <a:rPr lang="ar-IQ" sz="6000" b="1" dirty="0" smtClean="0"/>
              <a:t>تقدير التعويض</a:t>
            </a:r>
            <a:endParaRPr lang="en-US" sz="6000" b="1" dirty="0"/>
          </a:p>
        </p:txBody>
      </p:sp>
      <p:sp>
        <p:nvSpPr>
          <p:cNvPr id="3" name="عنصر نائب للمحتوى 2"/>
          <p:cNvSpPr>
            <a:spLocks noGrp="1"/>
          </p:cNvSpPr>
          <p:nvPr>
            <p:ph idx="1"/>
          </p:nvPr>
        </p:nvSpPr>
        <p:spPr/>
        <p:style>
          <a:lnRef idx="3">
            <a:schemeClr val="lt1"/>
          </a:lnRef>
          <a:fillRef idx="1">
            <a:schemeClr val="accent6"/>
          </a:fillRef>
          <a:effectRef idx="1">
            <a:schemeClr val="accent6"/>
          </a:effectRef>
          <a:fontRef idx="minor">
            <a:schemeClr val="lt1"/>
          </a:fontRef>
        </p:style>
        <p:txBody>
          <a:bodyPr>
            <a:normAutofit/>
          </a:bodyPr>
          <a:lstStyle/>
          <a:p>
            <a:pPr algn="ctr">
              <a:lnSpc>
                <a:spcPct val="150000"/>
              </a:lnSpc>
            </a:pPr>
            <a:r>
              <a:rPr lang="ar-IQ" sz="3600" b="1" dirty="0" smtClean="0"/>
              <a:t>يتم تقدير التعويض على أساس جسامة الضرر الذي تسببت فيه الإدارة . والاصل في التعويض ان يغطي ما لحق المضرور من خسارة و ما فاته من كسب فيجب ان يكون التعويض عن كامل الضرر ويتعين ان يشمل ما لحق المضرور من خسارة وما فاته من كسب  متى ما كان الضرر مباشرا</a:t>
            </a:r>
            <a:endParaRPr lang="en-US" sz="3600" b="1" dirty="0"/>
          </a:p>
        </p:txBody>
      </p:sp>
    </p:spTree>
    <p:extLst>
      <p:ext uri="{BB962C8B-B14F-4D97-AF65-F5344CB8AC3E}">
        <p14:creationId xmlns:p14="http://schemas.microsoft.com/office/powerpoint/2010/main" val="3328835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pPr algn="ctr"/>
            <a:r>
              <a:rPr lang="ar-IQ" sz="5400" b="1" dirty="0" smtClean="0"/>
              <a:t>التسوية النهائية للتعويض</a:t>
            </a:r>
            <a:endParaRPr lang="en-US" sz="5400" b="1" dirty="0"/>
          </a:p>
        </p:txBody>
      </p:sp>
      <p:sp>
        <p:nvSpPr>
          <p:cNvPr id="3" name="عنصر نائب للمحتوى 2"/>
          <p:cNvSpPr>
            <a:spLocks noGrp="1"/>
          </p:cNvSpPr>
          <p:nvPr>
            <p:ph idx="1"/>
          </p:nvPr>
        </p:nvSpPr>
        <p:spPr/>
        <p:style>
          <a:lnRef idx="3">
            <a:schemeClr val="lt1"/>
          </a:lnRef>
          <a:fillRef idx="1">
            <a:schemeClr val="accent6"/>
          </a:fillRef>
          <a:effectRef idx="1">
            <a:schemeClr val="accent6"/>
          </a:effectRef>
          <a:fontRef idx="minor">
            <a:schemeClr val="lt1"/>
          </a:fontRef>
        </p:style>
        <p:txBody>
          <a:bodyPr>
            <a:normAutofit fontScale="92500"/>
          </a:bodyPr>
          <a:lstStyle/>
          <a:p>
            <a:pPr algn="ctr">
              <a:lnSpc>
                <a:spcPct val="150000"/>
              </a:lnSpc>
            </a:pPr>
            <a:r>
              <a:rPr lang="ar-IQ" sz="4000" b="1" dirty="0" smtClean="0"/>
              <a:t>حيث اخذ مجلس الدولة الفرنسي بطريقة الحلول ومؤدى هذه الطريقة ان تلتزم الإدارة بدفع التعويض بشرط ان يحلها المضرور محله فيما حكم , او قد يحكم لها به قبل الموظف المسؤول وذلك في حدود المبلغ الذي دفعته فهو حلول يتم الاتفاق عليه بين جهة الإدارة و المضرور وهو حلول اتفاقي</a:t>
            </a:r>
            <a:endParaRPr lang="en-US" sz="4000" b="1" dirty="0"/>
          </a:p>
        </p:txBody>
      </p:sp>
    </p:spTree>
    <p:extLst>
      <p:ext uri="{BB962C8B-B14F-4D97-AF65-F5344CB8AC3E}">
        <p14:creationId xmlns:p14="http://schemas.microsoft.com/office/powerpoint/2010/main" val="1412309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pPr algn="ctr"/>
            <a:r>
              <a:rPr lang="ar-IQ" sz="4800" b="1" dirty="0" smtClean="0"/>
              <a:t>مبدأ عدم مسؤولية الدولة عن اعمالها التشريعية</a:t>
            </a:r>
            <a:endParaRPr lang="en-US" sz="4800" b="1" dirty="0"/>
          </a:p>
        </p:txBody>
      </p:sp>
      <p:sp>
        <p:nvSpPr>
          <p:cNvPr id="3" name="عنصر نائب للمحتوى 2"/>
          <p:cNvSpPr>
            <a:spLocks noGrp="1"/>
          </p:cNvSpPr>
          <p:nvPr>
            <p:ph idx="1"/>
          </p:nvPr>
        </p:nvSpPr>
        <p:spPr/>
        <p:style>
          <a:lnRef idx="3">
            <a:schemeClr val="lt1"/>
          </a:lnRef>
          <a:fillRef idx="1">
            <a:schemeClr val="accent6"/>
          </a:fillRef>
          <a:effectRef idx="1">
            <a:schemeClr val="accent6"/>
          </a:effectRef>
          <a:fontRef idx="minor">
            <a:schemeClr val="lt1"/>
          </a:fontRef>
        </p:style>
        <p:txBody>
          <a:bodyPr>
            <a:normAutofit fontScale="92500"/>
          </a:bodyPr>
          <a:lstStyle/>
          <a:p>
            <a:pPr algn="ctr">
              <a:lnSpc>
                <a:spcPct val="200000"/>
              </a:lnSpc>
            </a:pPr>
            <a:r>
              <a:rPr lang="ar-IQ" sz="3200" b="1" dirty="0" smtClean="0"/>
              <a:t>مبدأ عدم مسؤولية الدولة عن اعمالها التشريعية يعد قاعدة عامة درج الفقه و القضاء على الاعتراف بها , ويقصد </a:t>
            </a:r>
            <a:r>
              <a:rPr lang="ar-IQ" sz="3200" b="1" dirty="0" err="1" smtClean="0"/>
              <a:t>با</a:t>
            </a:r>
            <a:r>
              <a:rPr lang="ar-IQ" sz="3200" b="1" dirty="0" smtClean="0"/>
              <a:t> </a:t>
            </a:r>
            <a:r>
              <a:rPr lang="ar-IQ" sz="3200" b="1" dirty="0" err="1" smtClean="0"/>
              <a:t>لاعمال</a:t>
            </a:r>
            <a:r>
              <a:rPr lang="ar-IQ" sz="3200" b="1" dirty="0" smtClean="0"/>
              <a:t> التشريعية بهذا الصدد كل ما يصدر عن البرلمان من اعمال سواء تلك التي تصدر في صورة قوانين مشرعة او في صورة الاعمال البرلمانية التي تصدر من البرلمان او هيئاته او اعضائه</a:t>
            </a:r>
            <a:endParaRPr lang="en-US" sz="3200" b="1" dirty="0"/>
          </a:p>
        </p:txBody>
      </p:sp>
    </p:spTree>
    <p:extLst>
      <p:ext uri="{BB962C8B-B14F-4D97-AF65-F5344CB8AC3E}">
        <p14:creationId xmlns:p14="http://schemas.microsoft.com/office/powerpoint/2010/main" val="3809727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pPr algn="ctr"/>
            <a:r>
              <a:rPr lang="ar-IQ" sz="4800" b="1" dirty="0" smtClean="0"/>
              <a:t>مبررات مبدأ عدم مسؤولية الدولة عن القوانين</a:t>
            </a:r>
            <a:endParaRPr lang="en-US" sz="4800" b="1" dirty="0"/>
          </a:p>
        </p:txBody>
      </p:sp>
      <p:sp>
        <p:nvSpPr>
          <p:cNvPr id="3" name="عنصر نائب للمحتوى 2"/>
          <p:cNvSpPr>
            <a:spLocks noGrp="1"/>
          </p:cNvSpPr>
          <p:nvPr>
            <p:ph idx="1"/>
          </p:nvPr>
        </p:nvSpPr>
        <p:spPr/>
        <p:style>
          <a:lnRef idx="3">
            <a:schemeClr val="lt1"/>
          </a:lnRef>
          <a:fillRef idx="1">
            <a:schemeClr val="accent6"/>
          </a:fillRef>
          <a:effectRef idx="1">
            <a:schemeClr val="accent6"/>
          </a:effectRef>
          <a:fontRef idx="minor">
            <a:schemeClr val="lt1"/>
          </a:fontRef>
        </p:style>
        <p:txBody>
          <a:bodyPr>
            <a:normAutofit lnSpcReduction="10000"/>
          </a:bodyPr>
          <a:lstStyle/>
          <a:p>
            <a:pPr algn="ctr">
              <a:lnSpc>
                <a:spcPct val="200000"/>
              </a:lnSpc>
            </a:pPr>
            <a:r>
              <a:rPr lang="ar-IQ" sz="3200" b="1" dirty="0" smtClean="0"/>
              <a:t>1- مبدأ الفصل بين السلطات</a:t>
            </a:r>
          </a:p>
          <a:p>
            <a:pPr algn="ctr">
              <a:lnSpc>
                <a:spcPct val="200000"/>
              </a:lnSpc>
            </a:pPr>
            <a:r>
              <a:rPr lang="ar-IQ" sz="3200" b="1" dirty="0" smtClean="0"/>
              <a:t>2- مبدأ سيادة الدولة </a:t>
            </a:r>
          </a:p>
          <a:p>
            <a:pPr algn="ctr">
              <a:lnSpc>
                <a:spcPct val="200000"/>
              </a:lnSpc>
            </a:pPr>
            <a:r>
              <a:rPr lang="ar-IQ" sz="3200" b="1" dirty="0" smtClean="0"/>
              <a:t>3- عدم خصوصية الضرر</a:t>
            </a:r>
          </a:p>
          <a:p>
            <a:pPr algn="ctr">
              <a:lnSpc>
                <a:spcPct val="200000"/>
              </a:lnSpc>
            </a:pPr>
            <a:r>
              <a:rPr lang="ar-IQ" sz="3200" b="1" dirty="0" smtClean="0"/>
              <a:t>4- الخطأ هو أساس المسؤولية</a:t>
            </a:r>
            <a:endParaRPr lang="en-US" sz="3200" b="1" dirty="0"/>
          </a:p>
        </p:txBody>
      </p:sp>
    </p:spTree>
    <p:extLst>
      <p:ext uri="{BB962C8B-B14F-4D97-AF65-F5344CB8AC3E}">
        <p14:creationId xmlns:p14="http://schemas.microsoft.com/office/powerpoint/2010/main" val="2931443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mph" presetSubtype="0" fill="hold" nodeType="clickEffect">
                                  <p:stCondLst>
                                    <p:cond delay="0"/>
                                  </p:stCondLst>
                                  <p:iterate type="lt">
                                    <p:tmPct val="4000"/>
                                  </p:iterate>
                                  <p:childTnLst>
                                    <p:set>
                                      <p:cBhvr override="childStyle">
                                        <p:cTn id="11" dur="500" fill="hold"/>
                                        <p:tgtEl>
                                          <p:spTgt spid="3">
                                            <p:txEl>
                                              <p:pRg st="0" end="0"/>
                                            </p:txEl>
                                          </p:spTgt>
                                        </p:tgtEl>
                                        <p:attrNameLst>
                                          <p:attrName>style.textDecorationUnderline</p:attrName>
                                        </p:attrNameLst>
                                      </p:cBhvr>
                                      <p:to>
                                        <p:strVal val="true"/>
                                      </p:to>
                                    </p:set>
                                  </p:childTnLst>
                                </p:cTn>
                              </p:par>
                              <p:par>
                                <p:cTn id="12" presetID="18" presetClass="emph" presetSubtype="0" fill="hold" nodeType="withEffect">
                                  <p:stCondLst>
                                    <p:cond delay="0"/>
                                  </p:stCondLst>
                                  <p:iterate type="lt">
                                    <p:tmPct val="4000"/>
                                  </p:iterate>
                                  <p:childTnLst>
                                    <p:set>
                                      <p:cBhvr override="childStyle">
                                        <p:cTn id="13" dur="500" fill="hold"/>
                                        <p:tgtEl>
                                          <p:spTgt spid="3">
                                            <p:txEl>
                                              <p:pRg st="1" end="1"/>
                                            </p:txEl>
                                          </p:spTgt>
                                        </p:tgtEl>
                                        <p:attrNameLst>
                                          <p:attrName>style.textDecorationUnderline</p:attrName>
                                        </p:attrNameLst>
                                      </p:cBhvr>
                                      <p:to>
                                        <p:strVal val="true"/>
                                      </p:to>
                                    </p:set>
                                  </p:childTnLst>
                                </p:cTn>
                              </p:par>
                              <p:par>
                                <p:cTn id="14" presetID="18" presetClass="emph" presetSubtype="0" fill="hold" nodeType="withEffect">
                                  <p:stCondLst>
                                    <p:cond delay="0"/>
                                  </p:stCondLst>
                                  <p:iterate type="lt">
                                    <p:tmPct val="4000"/>
                                  </p:iterate>
                                  <p:childTnLst>
                                    <p:set>
                                      <p:cBhvr override="childStyle">
                                        <p:cTn id="15" dur="500" fill="hold"/>
                                        <p:tgtEl>
                                          <p:spTgt spid="3">
                                            <p:txEl>
                                              <p:pRg st="2" end="2"/>
                                            </p:txEl>
                                          </p:spTgt>
                                        </p:tgtEl>
                                        <p:attrNameLst>
                                          <p:attrName>style.textDecorationUnderline</p:attrName>
                                        </p:attrNameLst>
                                      </p:cBhvr>
                                      <p:to>
                                        <p:strVal val="true"/>
                                      </p:to>
                                    </p:set>
                                  </p:childTnLst>
                                </p:cTn>
                              </p:par>
                              <p:par>
                                <p:cTn id="16" presetID="18" presetClass="emph" presetSubtype="0" fill="hold" nodeType="withEffect">
                                  <p:stCondLst>
                                    <p:cond delay="0"/>
                                  </p:stCondLst>
                                  <p:iterate type="lt">
                                    <p:tmPct val="4000"/>
                                  </p:iterate>
                                  <p:childTnLst>
                                    <p:set>
                                      <p:cBhvr override="childStyle">
                                        <p:cTn id="17" dur="500" fill="hold"/>
                                        <p:tgtEl>
                                          <p:spTgt spid="3">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pPr algn="ctr"/>
            <a:r>
              <a:rPr lang="ar-IQ" sz="4800" b="1" dirty="0" smtClean="0"/>
              <a:t>جهود الحد من مبدأ عدم المسؤولية عن القوانين</a:t>
            </a:r>
            <a:endParaRPr lang="en-US" sz="4800" b="1" dirty="0"/>
          </a:p>
        </p:txBody>
      </p:sp>
      <p:sp>
        <p:nvSpPr>
          <p:cNvPr id="3" name="عنصر نائب للمحتوى 2"/>
          <p:cNvSpPr>
            <a:spLocks noGrp="1"/>
          </p:cNvSpPr>
          <p:nvPr>
            <p:ph idx="1"/>
          </p:nvPr>
        </p:nvSpPr>
        <p:spPr/>
        <p:style>
          <a:lnRef idx="3">
            <a:schemeClr val="lt1"/>
          </a:lnRef>
          <a:fillRef idx="1">
            <a:schemeClr val="accent6"/>
          </a:fillRef>
          <a:effectRef idx="1">
            <a:schemeClr val="accent6"/>
          </a:effectRef>
          <a:fontRef idx="minor">
            <a:schemeClr val="lt1"/>
          </a:fontRef>
        </p:style>
        <p:txBody>
          <a:bodyPr/>
          <a:lstStyle/>
          <a:p>
            <a:pPr algn="r"/>
            <a:r>
              <a:rPr lang="ar-IQ" sz="3200" b="1" dirty="0" smtClean="0"/>
              <a:t>اولا_ محاولات الفقه للحد من مبدأ عدم مسؤولية الدولة عن القوانين من </a:t>
            </a:r>
            <a:r>
              <a:rPr lang="ar-IQ" sz="3200" b="1" dirty="0"/>
              <a:t>خلال عدة </a:t>
            </a:r>
            <a:r>
              <a:rPr lang="ar-IQ" sz="3200" b="1" dirty="0" smtClean="0"/>
              <a:t>نظريات وهي: </a:t>
            </a:r>
          </a:p>
          <a:p>
            <a:pPr algn="r"/>
            <a:r>
              <a:rPr lang="ar-IQ" sz="3200" dirty="0" smtClean="0">
                <a:solidFill>
                  <a:schemeClr val="accent4">
                    <a:lumMod val="60000"/>
                    <a:lumOff val="40000"/>
                  </a:schemeClr>
                </a:solidFill>
              </a:rPr>
              <a:t>1-التمييز بين القوانين الأصولية و القوانين التكميلية </a:t>
            </a:r>
          </a:p>
          <a:p>
            <a:pPr algn="r"/>
            <a:r>
              <a:rPr lang="ar-IQ" sz="3200" dirty="0" smtClean="0">
                <a:solidFill>
                  <a:schemeClr val="accent4">
                    <a:lumMod val="60000"/>
                    <a:lumOff val="40000"/>
                  </a:schemeClr>
                </a:solidFill>
              </a:rPr>
              <a:t>2-نظرية الاثراء بلا سبب</a:t>
            </a:r>
          </a:p>
          <a:p>
            <a:pPr algn="r"/>
            <a:r>
              <a:rPr lang="ar-IQ" sz="3200" dirty="0" smtClean="0">
                <a:solidFill>
                  <a:schemeClr val="accent4">
                    <a:lumMod val="60000"/>
                    <a:lumOff val="40000"/>
                  </a:schemeClr>
                </a:solidFill>
              </a:rPr>
              <a:t>3-التمييز على أساس المصالح التي اضر بها القانون</a:t>
            </a:r>
          </a:p>
          <a:p>
            <a:pPr marL="0" indent="0" algn="r">
              <a:buNone/>
            </a:pPr>
            <a:r>
              <a:rPr lang="ar-IQ" sz="3200" b="1" dirty="0" smtClean="0"/>
              <a:t> ثانيا _ موقف القضاء من مبدأ عدم مسؤولية الدولة عن القوانين </a:t>
            </a:r>
          </a:p>
          <a:p>
            <a:pPr marL="0" indent="0" algn="r">
              <a:buNone/>
            </a:pPr>
            <a:endParaRPr lang="ar-IQ" sz="3200" b="1" dirty="0" smtClean="0"/>
          </a:p>
          <a:p>
            <a:endParaRPr lang="ar-IQ" dirty="0" smtClean="0"/>
          </a:p>
          <a:p>
            <a:endParaRPr lang="en-US" dirty="0"/>
          </a:p>
        </p:txBody>
      </p:sp>
    </p:spTree>
    <p:extLst>
      <p:ext uri="{BB962C8B-B14F-4D97-AF65-F5344CB8AC3E}">
        <p14:creationId xmlns:p14="http://schemas.microsoft.com/office/powerpoint/2010/main" val="3357731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inVertical)">
                                      <p:cBhvr>
                                        <p:cTn id="21" dur="500"/>
                                        <p:tgtEl>
                                          <p:spTgt spid="3">
                                            <p:txEl>
                                              <p:pRg st="3" end="3"/>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arn(inVertical)">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405</Words>
  <Application>Microsoft Office PowerPoint</Application>
  <PresentationFormat>ملء الشاشة</PresentationFormat>
  <Paragraphs>28</Paragraphs>
  <Slides>8</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8</vt:i4>
      </vt:variant>
    </vt:vector>
  </HeadingPairs>
  <TitlesOfParts>
    <vt:vector size="13" baseType="lpstr">
      <vt:lpstr>Arial</vt:lpstr>
      <vt:lpstr>Calibri</vt:lpstr>
      <vt:lpstr>Calibri Light</vt:lpstr>
      <vt:lpstr>Times New Roman</vt:lpstr>
      <vt:lpstr>نسق Office</vt:lpstr>
      <vt:lpstr>حالات المساواة امام التكاليف العامة </vt:lpstr>
      <vt:lpstr>جزاء المسؤولية(التعويض)</vt:lpstr>
      <vt:lpstr>طبيعة التعويض</vt:lpstr>
      <vt:lpstr>تقدير التعويض</vt:lpstr>
      <vt:lpstr>التسوية النهائية للتعويض</vt:lpstr>
      <vt:lpstr>مبدأ عدم مسؤولية الدولة عن اعمالها التشريعية</vt:lpstr>
      <vt:lpstr>مبررات مبدأ عدم مسؤولية الدولة عن القوانين</vt:lpstr>
      <vt:lpstr>جهود الحد من مبدأ عدم المسؤولية عن القوانين</vt:lpstr>
    </vt:vector>
  </TitlesOfParts>
  <Company>SACC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حالات المساواة امام التكاليف العامة </dc:title>
  <dc:creator>Maher</dc:creator>
  <cp:lastModifiedBy>Maher</cp:lastModifiedBy>
  <cp:revision>7</cp:revision>
  <dcterms:created xsi:type="dcterms:W3CDTF">2022-11-14T21:00:01Z</dcterms:created>
  <dcterms:modified xsi:type="dcterms:W3CDTF">2022-11-15T10:20:39Z</dcterms:modified>
</cp:coreProperties>
</file>