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F34A-2C52-4A84-A8AA-FF4F9EAF392F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D7EA-0EDE-49A7-87BF-A10DCF7A4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14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F34A-2C52-4A84-A8AA-FF4F9EAF392F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D7EA-0EDE-49A7-87BF-A10DCF7A4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1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F34A-2C52-4A84-A8AA-FF4F9EAF392F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D7EA-0EDE-49A7-87BF-A10DCF7A4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2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F34A-2C52-4A84-A8AA-FF4F9EAF392F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D7EA-0EDE-49A7-87BF-A10DCF7A4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8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F34A-2C52-4A84-A8AA-FF4F9EAF392F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D7EA-0EDE-49A7-87BF-A10DCF7A4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14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F34A-2C52-4A84-A8AA-FF4F9EAF392F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D7EA-0EDE-49A7-87BF-A10DCF7A4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25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F34A-2C52-4A84-A8AA-FF4F9EAF392F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D7EA-0EDE-49A7-87BF-A10DCF7A4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06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F34A-2C52-4A84-A8AA-FF4F9EAF392F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D7EA-0EDE-49A7-87BF-A10DCF7A4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7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F34A-2C52-4A84-A8AA-FF4F9EAF392F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D7EA-0EDE-49A7-87BF-A10DCF7A4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0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F34A-2C52-4A84-A8AA-FF4F9EAF392F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D7EA-0EDE-49A7-87BF-A10DCF7A4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F34A-2C52-4A84-A8AA-FF4F9EAF392F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9D7EA-0EDE-49A7-87BF-A10DCF7A4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4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3F34A-2C52-4A84-A8AA-FF4F9EAF392F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9D7EA-0EDE-49A7-87BF-A10DCF7A4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63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419723"/>
            <a:ext cx="9144000" cy="1291419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IQ" b="1" dirty="0" smtClean="0"/>
              <a:t>حجية الحكم بوقف التنفيذ و تنفيذه</a:t>
            </a:r>
            <a:endParaRPr lang="en-US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1873771"/>
            <a:ext cx="9144000" cy="338403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>
              <a:lnSpc>
                <a:spcPct val="250000"/>
              </a:lnSpc>
              <a:buFontTx/>
              <a:buChar char="-"/>
            </a:pPr>
            <a:r>
              <a:rPr lang="ar-IQ" sz="4000" b="1" dirty="0" smtClean="0">
                <a:solidFill>
                  <a:schemeClr val="bg1">
                    <a:lumMod val="50000"/>
                  </a:schemeClr>
                </a:solidFill>
              </a:rPr>
              <a:t>حجية الحكم الصادر بوقف التنفيذ</a:t>
            </a:r>
          </a:p>
          <a:p>
            <a:pPr marL="342900" indent="-342900">
              <a:lnSpc>
                <a:spcPct val="250000"/>
              </a:lnSpc>
              <a:buFontTx/>
              <a:buChar char="-"/>
            </a:pPr>
            <a:r>
              <a:rPr lang="ar-IQ" sz="4000" b="1" dirty="0" smtClean="0">
                <a:solidFill>
                  <a:schemeClr val="bg1">
                    <a:lumMod val="50000"/>
                  </a:schemeClr>
                </a:solidFill>
              </a:rPr>
              <a:t>-تنفيذ الحكم المستعجل بوقف التنفيذ</a:t>
            </a:r>
            <a:endParaRPr lang="en-US" sz="4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99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IQ" sz="6000" b="1" dirty="0" smtClean="0">
                <a:solidFill>
                  <a:schemeClr val="bg1">
                    <a:lumMod val="50000"/>
                  </a:schemeClr>
                </a:solidFill>
              </a:rPr>
              <a:t>حجية الحكم </a:t>
            </a:r>
            <a:r>
              <a:rPr lang="ar-IQ" sz="6000" b="1" dirty="0" smtClean="0">
                <a:solidFill>
                  <a:schemeClr val="bg1">
                    <a:lumMod val="50000"/>
                  </a:schemeClr>
                </a:solidFill>
              </a:rPr>
              <a:t>بالإلغاء</a:t>
            </a:r>
            <a:endParaRPr lang="en-US" sz="6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ar-IQ" sz="3600" b="1" dirty="0" smtClean="0">
                <a:solidFill>
                  <a:schemeClr val="bg1">
                    <a:lumMod val="50000"/>
                  </a:schemeClr>
                </a:solidFill>
              </a:rPr>
              <a:t>-قوة الشيء المقضي به</a:t>
            </a:r>
          </a:p>
          <a:p>
            <a:pPr algn="ctr">
              <a:lnSpc>
                <a:spcPct val="150000"/>
              </a:lnSpc>
            </a:pPr>
            <a:r>
              <a:rPr lang="ar-IQ" sz="3600" b="1" dirty="0" smtClean="0">
                <a:solidFill>
                  <a:schemeClr val="bg1">
                    <a:lumMod val="50000"/>
                  </a:schemeClr>
                </a:solidFill>
              </a:rPr>
              <a:t>-الحكم بالإلغاء يتمتع بحجية مطلقة</a:t>
            </a:r>
          </a:p>
          <a:p>
            <a:pPr algn="ctr">
              <a:lnSpc>
                <a:spcPct val="150000"/>
              </a:lnSpc>
            </a:pPr>
            <a:r>
              <a:rPr lang="ar-IQ" sz="3600" b="1" dirty="0" smtClean="0">
                <a:solidFill>
                  <a:schemeClr val="bg1">
                    <a:lumMod val="50000"/>
                  </a:schemeClr>
                </a:solidFill>
              </a:rPr>
              <a:t>-الإلغاء الكلي و الإلغاء الجزئي</a:t>
            </a:r>
          </a:p>
          <a:p>
            <a:pPr algn="ctr">
              <a:lnSpc>
                <a:spcPct val="150000"/>
              </a:lnSpc>
            </a:pPr>
            <a:r>
              <a:rPr lang="ar-IQ" sz="3600" b="1" dirty="0" smtClean="0">
                <a:solidFill>
                  <a:schemeClr val="bg1">
                    <a:lumMod val="50000"/>
                  </a:schemeClr>
                </a:solidFill>
              </a:rPr>
              <a:t>-قضاء الإلغاء وسلطة تعديل القرار</a:t>
            </a:r>
            <a:endParaRPr lang="en-US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02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IQ" sz="6600" b="1" dirty="0" smtClean="0">
                <a:solidFill>
                  <a:schemeClr val="bg1">
                    <a:lumMod val="50000"/>
                  </a:schemeClr>
                </a:solidFill>
              </a:rPr>
              <a:t>تنفيذ الحكم </a:t>
            </a:r>
            <a:r>
              <a:rPr lang="ar-IQ" sz="6600" b="1" dirty="0" smtClean="0">
                <a:solidFill>
                  <a:schemeClr val="bg1">
                    <a:lumMod val="50000"/>
                  </a:schemeClr>
                </a:solidFill>
              </a:rPr>
              <a:t>بالإلغاء</a:t>
            </a:r>
            <a:endParaRPr lang="en-US" sz="6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أولا- الواجب الإيجابي ويعني :</a:t>
            </a:r>
          </a:p>
          <a:p>
            <a:pPr algn="ctr"/>
            <a:r>
              <a:rPr lang="ar-IQ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1-التزام الإدارة بإزالة اثار القرار الملغي</a:t>
            </a:r>
          </a:p>
          <a:p>
            <a:pPr algn="ctr"/>
            <a:r>
              <a:rPr lang="ar-IQ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2-التزام الإدارة بهدم الاعمال القانونية</a:t>
            </a:r>
          </a:p>
          <a:p>
            <a:pPr algn="ctr"/>
            <a:r>
              <a:rPr lang="ar-IQ" sz="3200" b="1" dirty="0" smtClean="0">
                <a:solidFill>
                  <a:schemeClr val="bg2">
                    <a:lumMod val="25000"/>
                  </a:schemeClr>
                </a:solidFill>
              </a:rPr>
              <a:t>ثانيا- الواجب السلبي ويعني :</a:t>
            </a:r>
          </a:p>
          <a:p>
            <a:pPr algn="ctr"/>
            <a:r>
              <a:rPr lang="ar-IQ" sz="3200" dirty="0" smtClean="0">
                <a:solidFill>
                  <a:schemeClr val="bg1">
                    <a:lumMod val="50000"/>
                  </a:schemeClr>
                </a:solidFill>
              </a:rPr>
              <a:t>1- امتناع الإدارة عن تنفيذ القرار الملغي </a:t>
            </a:r>
          </a:p>
          <a:p>
            <a:pPr algn="ctr"/>
            <a:r>
              <a:rPr lang="ar-IQ" sz="3200" dirty="0" smtClean="0">
                <a:solidFill>
                  <a:schemeClr val="bg1">
                    <a:lumMod val="50000"/>
                  </a:schemeClr>
                </a:solidFill>
              </a:rPr>
              <a:t>2-امتناع الإدارة عن إعادة القرار الملغي</a:t>
            </a:r>
          </a:p>
          <a:p>
            <a:pPr algn="ctr"/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10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IQ" sz="6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قضاء التعويض</a:t>
            </a:r>
            <a:endParaRPr lang="en-US" sz="6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300000"/>
              </a:lnSpc>
            </a:pPr>
            <a:r>
              <a:rPr lang="ar-IQ" sz="3600" b="1" dirty="0" smtClean="0">
                <a:solidFill>
                  <a:schemeClr val="bg2">
                    <a:lumMod val="25000"/>
                  </a:schemeClr>
                </a:solidFill>
              </a:rPr>
              <a:t>دعوى التعويض هي دعوى يرفعها احد الأشخاص الى القضاء لمطالبة بتعويضه عما أصابه من ضرر تسببت به الادارة</a:t>
            </a:r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44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IQ" sz="5400" b="1" dirty="0" smtClean="0">
                <a:solidFill>
                  <a:schemeClr val="bg2">
                    <a:lumMod val="50000"/>
                  </a:schemeClr>
                </a:solidFill>
              </a:rPr>
              <a:t>خصائص دعوى التعويض</a:t>
            </a:r>
            <a:endParaRPr lang="en-US" sz="5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ar-IQ" sz="3200" b="1" dirty="0" smtClean="0">
                <a:solidFill>
                  <a:schemeClr val="bg2">
                    <a:lumMod val="50000"/>
                  </a:schemeClr>
                </a:solidFill>
              </a:rPr>
              <a:t>1- دعوى التعويض هي دعوى إدارية</a:t>
            </a:r>
          </a:p>
          <a:p>
            <a:pPr algn="ctr">
              <a:lnSpc>
                <a:spcPct val="100000"/>
              </a:lnSpc>
            </a:pPr>
            <a:r>
              <a:rPr lang="ar-IQ" sz="3200" b="1" dirty="0" smtClean="0">
                <a:solidFill>
                  <a:schemeClr val="bg2">
                    <a:lumMod val="50000"/>
                  </a:schemeClr>
                </a:solidFill>
              </a:rPr>
              <a:t>2- للقاضي سلطة كاملة في دعوى التعويض</a:t>
            </a:r>
          </a:p>
          <a:p>
            <a:pPr algn="ctr">
              <a:lnSpc>
                <a:spcPct val="100000"/>
              </a:lnSpc>
            </a:pPr>
            <a:r>
              <a:rPr lang="ar-IQ" sz="3200" b="1" dirty="0" smtClean="0">
                <a:solidFill>
                  <a:schemeClr val="bg2">
                    <a:lumMod val="50000"/>
                  </a:schemeClr>
                </a:solidFill>
              </a:rPr>
              <a:t>3-دعوى التعويض دعوى شخصية</a:t>
            </a:r>
          </a:p>
          <a:p>
            <a:pPr algn="ctr">
              <a:lnSpc>
                <a:spcPct val="100000"/>
              </a:lnSpc>
            </a:pPr>
            <a:r>
              <a:rPr lang="ar-IQ" sz="3200" b="1" dirty="0" smtClean="0">
                <a:solidFill>
                  <a:schemeClr val="bg2">
                    <a:lumMod val="50000"/>
                  </a:schemeClr>
                </a:solidFill>
              </a:rPr>
              <a:t>4-الحكم بالتعويض هو الهدف من الدعوى</a:t>
            </a:r>
          </a:p>
          <a:p>
            <a:pPr algn="ctr">
              <a:lnSpc>
                <a:spcPct val="100000"/>
              </a:lnSpc>
            </a:pPr>
            <a:r>
              <a:rPr lang="ar-IQ" sz="3200" b="1" dirty="0" smtClean="0">
                <a:solidFill>
                  <a:schemeClr val="bg2">
                    <a:lumMod val="50000"/>
                  </a:schemeClr>
                </a:solidFill>
              </a:rPr>
              <a:t>5-القضاء الإداري و العادي مختصان في النظر بالدعوى</a:t>
            </a:r>
          </a:p>
          <a:p>
            <a:pPr algn="ctr">
              <a:lnSpc>
                <a:spcPct val="100000"/>
              </a:lnSpc>
            </a:pPr>
            <a:r>
              <a:rPr lang="ar-IQ" sz="3200" b="1" dirty="0" smtClean="0">
                <a:solidFill>
                  <a:schemeClr val="bg2">
                    <a:lumMod val="50000"/>
                  </a:schemeClr>
                </a:solidFill>
              </a:rPr>
              <a:t>6- حجية الاحكام نسبية في دعوى التعويض</a:t>
            </a:r>
            <a:endParaRPr lang="en-US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07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IQ" sz="6600" b="1" dirty="0" smtClean="0">
                <a:solidFill>
                  <a:schemeClr val="bg2">
                    <a:lumMod val="50000"/>
                  </a:schemeClr>
                </a:solidFill>
              </a:rPr>
              <a:t>شروط دعوى الالغاء</a:t>
            </a:r>
            <a:endParaRPr lang="en-US" sz="6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ar-IQ" sz="3600" b="1" dirty="0" smtClean="0">
                <a:solidFill>
                  <a:schemeClr val="bg1">
                    <a:lumMod val="50000"/>
                  </a:schemeClr>
                </a:solidFill>
              </a:rPr>
              <a:t>1- شرط القرار السابق</a:t>
            </a:r>
          </a:p>
          <a:p>
            <a:pPr algn="ctr">
              <a:lnSpc>
                <a:spcPct val="150000"/>
              </a:lnSpc>
            </a:pPr>
            <a:r>
              <a:rPr lang="ar-IQ" sz="3600" b="1" dirty="0" smtClean="0">
                <a:solidFill>
                  <a:schemeClr val="bg1">
                    <a:lumMod val="50000"/>
                  </a:schemeClr>
                </a:solidFill>
              </a:rPr>
              <a:t>2-ان يتمثل الخطأ بقرار اداري غير مشروع</a:t>
            </a:r>
          </a:p>
          <a:p>
            <a:pPr algn="ctr">
              <a:lnSpc>
                <a:spcPct val="150000"/>
              </a:lnSpc>
            </a:pPr>
            <a:r>
              <a:rPr lang="ar-IQ" sz="3600" b="1" dirty="0" smtClean="0">
                <a:solidFill>
                  <a:schemeClr val="bg1">
                    <a:lumMod val="50000"/>
                  </a:schemeClr>
                </a:solidFill>
              </a:rPr>
              <a:t>3-شرط الميعاد</a:t>
            </a:r>
          </a:p>
          <a:p>
            <a:pPr algn="ctr">
              <a:lnSpc>
                <a:spcPct val="150000"/>
              </a:lnSpc>
            </a:pPr>
            <a:r>
              <a:rPr lang="ar-IQ" sz="3600" b="1" dirty="0" smtClean="0">
                <a:solidFill>
                  <a:schemeClr val="bg1">
                    <a:lumMod val="50000"/>
                  </a:schemeClr>
                </a:solidFill>
              </a:rPr>
              <a:t>4- شرط الصفة و المصلحة</a:t>
            </a:r>
            <a:endParaRPr lang="en-US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77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ar-IQ" sz="5400" b="1" dirty="0" smtClean="0">
                <a:solidFill>
                  <a:schemeClr val="bg2">
                    <a:lumMod val="50000"/>
                  </a:schemeClr>
                </a:solidFill>
              </a:rPr>
              <a:t>مسؤولية الدولة التقصيرية عن اعمالها الادارية</a:t>
            </a:r>
            <a:endParaRPr lang="en-US" sz="5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300000"/>
              </a:lnSpc>
            </a:pPr>
            <a:r>
              <a:rPr lang="ar-IQ" sz="4000" b="1" dirty="0" smtClean="0">
                <a:solidFill>
                  <a:schemeClr val="bg1">
                    <a:lumMod val="50000"/>
                  </a:schemeClr>
                </a:solidFill>
              </a:rPr>
              <a:t>- المسؤولية الإدارية على أساس الخطأ</a:t>
            </a:r>
          </a:p>
          <a:p>
            <a:pPr algn="ctr">
              <a:lnSpc>
                <a:spcPct val="300000"/>
              </a:lnSpc>
            </a:pPr>
            <a:r>
              <a:rPr lang="ar-IQ" sz="4000" b="1" dirty="0" smtClean="0">
                <a:solidFill>
                  <a:schemeClr val="bg1">
                    <a:lumMod val="50000"/>
                  </a:schemeClr>
                </a:solidFill>
              </a:rPr>
              <a:t>-المسؤولية الإدارية دون خطأ</a:t>
            </a:r>
            <a:endParaRPr lang="en-US" sz="4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70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sz="7200" b="1" dirty="0" smtClean="0">
                <a:solidFill>
                  <a:schemeClr val="bg2">
                    <a:lumMod val="50000"/>
                  </a:schemeClr>
                </a:solidFill>
              </a:rPr>
              <a:t>الخطأ</a:t>
            </a:r>
            <a:r>
              <a:rPr lang="ar-IQ" sz="7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ar-IQ" sz="8800" b="1" dirty="0" err="1" smtClean="0">
                <a:solidFill>
                  <a:schemeClr val="bg2">
                    <a:lumMod val="50000"/>
                  </a:schemeClr>
                </a:solidFill>
              </a:rPr>
              <a:t>المرفقي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250000"/>
              </a:lnSpc>
            </a:pPr>
            <a:r>
              <a:rPr lang="ar-IQ" sz="3600" b="1" dirty="0" smtClean="0">
                <a:solidFill>
                  <a:schemeClr val="bg1">
                    <a:lumMod val="50000"/>
                  </a:schemeClr>
                </a:solidFill>
              </a:rPr>
              <a:t>هو الخطأ الذي ينسب الى المرفق بذاته وليس الى الموظف العام الذي يهدف الى تحقيق أغراض شخصية غير وظيفية </a:t>
            </a:r>
            <a:r>
              <a:rPr lang="ar-IQ" sz="3600" b="1" dirty="0" err="1" smtClean="0">
                <a:solidFill>
                  <a:schemeClr val="bg1">
                    <a:lumMod val="50000"/>
                  </a:schemeClr>
                </a:solidFill>
              </a:rPr>
              <a:t>بناءا</a:t>
            </a:r>
            <a:r>
              <a:rPr lang="ar-IQ" sz="3600" b="1" dirty="0" smtClean="0">
                <a:solidFill>
                  <a:schemeClr val="bg1">
                    <a:lumMod val="50000"/>
                  </a:schemeClr>
                </a:solidFill>
              </a:rPr>
              <a:t> على عواطفه وتهوره </a:t>
            </a:r>
            <a:endParaRPr lang="en-US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71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204</Words>
  <Application>Microsoft Office PowerPoint</Application>
  <PresentationFormat>ملء الشاشة</PresentationFormat>
  <Paragraphs>34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نسق Office</vt:lpstr>
      <vt:lpstr>حجية الحكم بوقف التنفيذ و تنفيذه</vt:lpstr>
      <vt:lpstr>حجية الحكم بالإلغاء</vt:lpstr>
      <vt:lpstr>تنفيذ الحكم بالإلغاء</vt:lpstr>
      <vt:lpstr>قضاء التعويض</vt:lpstr>
      <vt:lpstr>خصائص دعوى التعويض</vt:lpstr>
      <vt:lpstr>شروط دعوى الالغاء</vt:lpstr>
      <vt:lpstr>مسؤولية الدولة التقصيرية عن اعمالها الادارية</vt:lpstr>
      <vt:lpstr>الخطأ المرفقي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حجية الحكم بوقف التنفيذ و تنفيذه</dc:title>
  <dc:creator>Maher</dc:creator>
  <cp:lastModifiedBy>Maher</cp:lastModifiedBy>
  <cp:revision>5</cp:revision>
  <dcterms:created xsi:type="dcterms:W3CDTF">2022-11-14T20:12:04Z</dcterms:created>
  <dcterms:modified xsi:type="dcterms:W3CDTF">2022-11-15T10:03:32Z</dcterms:modified>
</cp:coreProperties>
</file>