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84"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EB3A39C9-1F6C-41EB-93A7-BC039FD59C10}" type="datetimeFigureOut">
              <a:rPr lang="en-US" smtClean="0"/>
              <a:t>11/15/2022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CAFE3C7-BD4F-4AB9-BFCB-CB2EFC079987}" type="slidenum">
              <a:rPr lang="en-US" smtClean="0"/>
              <a:t>‹#›</a:t>
            </a:fld>
            <a:endParaRPr lang="en-US"/>
          </a:p>
        </p:txBody>
      </p:sp>
    </p:spTree>
    <p:extLst>
      <p:ext uri="{BB962C8B-B14F-4D97-AF65-F5344CB8AC3E}">
        <p14:creationId xmlns:p14="http://schemas.microsoft.com/office/powerpoint/2010/main" val="4138031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B3A39C9-1F6C-41EB-93A7-BC039FD59C10}" type="datetimeFigureOut">
              <a:rPr lang="en-US" smtClean="0"/>
              <a:t>11/15/2022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CAFE3C7-BD4F-4AB9-BFCB-CB2EFC079987}" type="slidenum">
              <a:rPr lang="en-US" smtClean="0"/>
              <a:t>‹#›</a:t>
            </a:fld>
            <a:endParaRPr lang="en-US"/>
          </a:p>
        </p:txBody>
      </p:sp>
    </p:spTree>
    <p:extLst>
      <p:ext uri="{BB962C8B-B14F-4D97-AF65-F5344CB8AC3E}">
        <p14:creationId xmlns:p14="http://schemas.microsoft.com/office/powerpoint/2010/main" val="3130763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B3A39C9-1F6C-41EB-93A7-BC039FD59C10}" type="datetimeFigureOut">
              <a:rPr lang="en-US" smtClean="0"/>
              <a:t>11/15/2022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CAFE3C7-BD4F-4AB9-BFCB-CB2EFC079987}" type="slidenum">
              <a:rPr lang="en-US" smtClean="0"/>
              <a:t>‹#›</a:t>
            </a:fld>
            <a:endParaRPr lang="en-US"/>
          </a:p>
        </p:txBody>
      </p:sp>
    </p:spTree>
    <p:extLst>
      <p:ext uri="{BB962C8B-B14F-4D97-AF65-F5344CB8AC3E}">
        <p14:creationId xmlns:p14="http://schemas.microsoft.com/office/powerpoint/2010/main" val="3784723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B3A39C9-1F6C-41EB-93A7-BC039FD59C10}" type="datetimeFigureOut">
              <a:rPr lang="en-US" smtClean="0"/>
              <a:t>11/15/2022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CAFE3C7-BD4F-4AB9-BFCB-CB2EFC079987}" type="slidenum">
              <a:rPr lang="en-US" smtClean="0"/>
              <a:t>‹#›</a:t>
            </a:fld>
            <a:endParaRPr lang="en-US"/>
          </a:p>
        </p:txBody>
      </p:sp>
    </p:spTree>
    <p:extLst>
      <p:ext uri="{BB962C8B-B14F-4D97-AF65-F5344CB8AC3E}">
        <p14:creationId xmlns:p14="http://schemas.microsoft.com/office/powerpoint/2010/main" val="1161501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B3A39C9-1F6C-41EB-93A7-BC039FD59C10}" type="datetimeFigureOut">
              <a:rPr lang="en-US" smtClean="0"/>
              <a:t>11/15/2022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CAFE3C7-BD4F-4AB9-BFCB-CB2EFC079987}" type="slidenum">
              <a:rPr lang="en-US" smtClean="0"/>
              <a:t>‹#›</a:t>
            </a:fld>
            <a:endParaRPr lang="en-US"/>
          </a:p>
        </p:txBody>
      </p:sp>
    </p:spTree>
    <p:extLst>
      <p:ext uri="{BB962C8B-B14F-4D97-AF65-F5344CB8AC3E}">
        <p14:creationId xmlns:p14="http://schemas.microsoft.com/office/powerpoint/2010/main" val="2108983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EB3A39C9-1F6C-41EB-93A7-BC039FD59C10}" type="datetimeFigureOut">
              <a:rPr lang="en-US" smtClean="0"/>
              <a:t>11/15/2022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CAFE3C7-BD4F-4AB9-BFCB-CB2EFC079987}" type="slidenum">
              <a:rPr lang="en-US" smtClean="0"/>
              <a:t>‹#›</a:t>
            </a:fld>
            <a:endParaRPr lang="en-US"/>
          </a:p>
        </p:txBody>
      </p:sp>
    </p:spTree>
    <p:extLst>
      <p:ext uri="{BB962C8B-B14F-4D97-AF65-F5344CB8AC3E}">
        <p14:creationId xmlns:p14="http://schemas.microsoft.com/office/powerpoint/2010/main" val="2476973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EB3A39C9-1F6C-41EB-93A7-BC039FD59C10}" type="datetimeFigureOut">
              <a:rPr lang="en-US" smtClean="0"/>
              <a:t>11/15/2022</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6CAFE3C7-BD4F-4AB9-BFCB-CB2EFC079987}" type="slidenum">
              <a:rPr lang="en-US" smtClean="0"/>
              <a:t>‹#›</a:t>
            </a:fld>
            <a:endParaRPr lang="en-US"/>
          </a:p>
        </p:txBody>
      </p:sp>
    </p:spTree>
    <p:extLst>
      <p:ext uri="{BB962C8B-B14F-4D97-AF65-F5344CB8AC3E}">
        <p14:creationId xmlns:p14="http://schemas.microsoft.com/office/powerpoint/2010/main" val="1290886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EB3A39C9-1F6C-41EB-93A7-BC039FD59C10}" type="datetimeFigureOut">
              <a:rPr lang="en-US" smtClean="0"/>
              <a:t>11/15/2022</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6CAFE3C7-BD4F-4AB9-BFCB-CB2EFC079987}" type="slidenum">
              <a:rPr lang="en-US" smtClean="0"/>
              <a:t>‹#›</a:t>
            </a:fld>
            <a:endParaRPr lang="en-US"/>
          </a:p>
        </p:txBody>
      </p:sp>
    </p:spTree>
    <p:extLst>
      <p:ext uri="{BB962C8B-B14F-4D97-AF65-F5344CB8AC3E}">
        <p14:creationId xmlns:p14="http://schemas.microsoft.com/office/powerpoint/2010/main" val="2545295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B3A39C9-1F6C-41EB-93A7-BC039FD59C10}" type="datetimeFigureOut">
              <a:rPr lang="en-US" smtClean="0"/>
              <a:t>11/15/2022</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6CAFE3C7-BD4F-4AB9-BFCB-CB2EFC079987}" type="slidenum">
              <a:rPr lang="en-US" smtClean="0"/>
              <a:t>‹#›</a:t>
            </a:fld>
            <a:endParaRPr lang="en-US"/>
          </a:p>
        </p:txBody>
      </p:sp>
    </p:spTree>
    <p:extLst>
      <p:ext uri="{BB962C8B-B14F-4D97-AF65-F5344CB8AC3E}">
        <p14:creationId xmlns:p14="http://schemas.microsoft.com/office/powerpoint/2010/main" val="2532537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B3A39C9-1F6C-41EB-93A7-BC039FD59C10}" type="datetimeFigureOut">
              <a:rPr lang="en-US" smtClean="0"/>
              <a:t>11/15/2022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CAFE3C7-BD4F-4AB9-BFCB-CB2EFC079987}" type="slidenum">
              <a:rPr lang="en-US" smtClean="0"/>
              <a:t>‹#›</a:t>
            </a:fld>
            <a:endParaRPr lang="en-US"/>
          </a:p>
        </p:txBody>
      </p:sp>
    </p:spTree>
    <p:extLst>
      <p:ext uri="{BB962C8B-B14F-4D97-AF65-F5344CB8AC3E}">
        <p14:creationId xmlns:p14="http://schemas.microsoft.com/office/powerpoint/2010/main" val="2802144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B3A39C9-1F6C-41EB-93A7-BC039FD59C10}" type="datetimeFigureOut">
              <a:rPr lang="en-US" smtClean="0"/>
              <a:t>11/15/2022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CAFE3C7-BD4F-4AB9-BFCB-CB2EFC079987}" type="slidenum">
              <a:rPr lang="en-US" smtClean="0"/>
              <a:t>‹#›</a:t>
            </a:fld>
            <a:endParaRPr lang="en-US"/>
          </a:p>
        </p:txBody>
      </p:sp>
    </p:spTree>
    <p:extLst>
      <p:ext uri="{BB962C8B-B14F-4D97-AF65-F5344CB8AC3E}">
        <p14:creationId xmlns:p14="http://schemas.microsoft.com/office/powerpoint/2010/main" val="3021755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3A39C9-1F6C-41EB-93A7-BC039FD59C10}" type="datetimeFigureOut">
              <a:rPr lang="en-US" smtClean="0"/>
              <a:t>11/15/2022</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AFE3C7-BD4F-4AB9-BFCB-CB2EFC079987}" type="slidenum">
              <a:rPr lang="en-US" smtClean="0"/>
              <a:t>‹#›</a:t>
            </a:fld>
            <a:endParaRPr lang="en-US"/>
          </a:p>
        </p:txBody>
      </p:sp>
    </p:spTree>
    <p:extLst>
      <p:ext uri="{BB962C8B-B14F-4D97-AF65-F5344CB8AC3E}">
        <p14:creationId xmlns:p14="http://schemas.microsoft.com/office/powerpoint/2010/main" val="1585396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494675"/>
            <a:ext cx="9144000" cy="1933732"/>
          </a:xfrm>
        </p:spPr>
        <p:style>
          <a:lnRef idx="1">
            <a:schemeClr val="dk1"/>
          </a:lnRef>
          <a:fillRef idx="2">
            <a:schemeClr val="dk1"/>
          </a:fillRef>
          <a:effectRef idx="1">
            <a:schemeClr val="dk1"/>
          </a:effectRef>
          <a:fontRef idx="minor">
            <a:schemeClr val="dk1"/>
          </a:fontRef>
        </p:style>
        <p:txBody>
          <a:bodyPr/>
          <a:lstStyle/>
          <a:p>
            <a:r>
              <a:rPr lang="ar-IQ" b="1" dirty="0" smtClean="0">
                <a:solidFill>
                  <a:schemeClr val="accent4">
                    <a:lumMod val="60000"/>
                    <a:lumOff val="40000"/>
                  </a:schemeClr>
                </a:solidFill>
              </a:rPr>
              <a:t>موقف القضاء الفرنسي من مبدأ عدم مسؤولية الدولة عن القانون</a:t>
            </a:r>
            <a:endParaRPr lang="en-US" b="1" dirty="0">
              <a:solidFill>
                <a:schemeClr val="accent4">
                  <a:lumMod val="60000"/>
                  <a:lumOff val="40000"/>
                </a:schemeClr>
              </a:solidFill>
            </a:endParaRPr>
          </a:p>
        </p:txBody>
      </p:sp>
      <p:sp>
        <p:nvSpPr>
          <p:cNvPr id="3" name="عنوان فرعي 2"/>
          <p:cNvSpPr>
            <a:spLocks noGrp="1"/>
          </p:cNvSpPr>
          <p:nvPr>
            <p:ph type="subTitle" idx="1"/>
          </p:nvPr>
        </p:nvSpPr>
        <p:spPr>
          <a:xfrm>
            <a:off x="1524000" y="2428407"/>
            <a:ext cx="9144000" cy="4302177"/>
          </a:xfrm>
        </p:spPr>
        <p:style>
          <a:lnRef idx="1">
            <a:schemeClr val="accent3"/>
          </a:lnRef>
          <a:fillRef idx="2">
            <a:schemeClr val="accent3"/>
          </a:fillRef>
          <a:effectRef idx="1">
            <a:schemeClr val="accent3"/>
          </a:effectRef>
          <a:fontRef idx="minor">
            <a:schemeClr val="dk1"/>
          </a:fontRef>
        </p:style>
        <p:txBody>
          <a:bodyPr>
            <a:normAutofit/>
          </a:bodyPr>
          <a:lstStyle/>
          <a:p>
            <a:pPr>
              <a:lnSpc>
                <a:spcPct val="300000"/>
              </a:lnSpc>
            </a:pPr>
            <a:r>
              <a:rPr lang="ar-IQ" sz="3200" b="1" dirty="0" smtClean="0">
                <a:solidFill>
                  <a:schemeClr val="accent4">
                    <a:lumMod val="75000"/>
                  </a:schemeClr>
                </a:solidFill>
              </a:rPr>
              <a:t> استقر مجلس الدولة </a:t>
            </a:r>
            <a:r>
              <a:rPr lang="ar-IQ" sz="3200" b="1" dirty="0" smtClean="0">
                <a:solidFill>
                  <a:schemeClr val="accent4">
                    <a:lumMod val="75000"/>
                  </a:schemeClr>
                </a:solidFill>
              </a:rPr>
              <a:t>منذ </a:t>
            </a:r>
            <a:r>
              <a:rPr lang="ar-IQ" sz="3200" b="1" dirty="0" smtClean="0">
                <a:solidFill>
                  <a:schemeClr val="accent4">
                    <a:lumMod val="75000"/>
                  </a:schemeClr>
                </a:solidFill>
              </a:rPr>
              <a:t>1944 على انه </a:t>
            </a:r>
            <a:r>
              <a:rPr lang="ar-IQ" sz="3200" b="1" dirty="0" smtClean="0">
                <a:solidFill>
                  <a:schemeClr val="accent4">
                    <a:lumMod val="75000"/>
                  </a:schemeClr>
                </a:solidFill>
              </a:rPr>
              <a:t>لا يمكن </a:t>
            </a:r>
            <a:r>
              <a:rPr lang="ar-IQ" sz="3200" b="1" dirty="0" smtClean="0">
                <a:solidFill>
                  <a:schemeClr val="accent4">
                    <a:lumMod val="75000"/>
                  </a:schemeClr>
                </a:solidFill>
              </a:rPr>
              <a:t>الحكم بالتعويض الا في حالة توفر الشروط التالية:</a:t>
            </a:r>
            <a:endParaRPr lang="en-US" sz="3200" b="1" dirty="0">
              <a:solidFill>
                <a:schemeClr val="accent4">
                  <a:lumMod val="75000"/>
                </a:schemeClr>
              </a:solidFill>
            </a:endParaRPr>
          </a:p>
        </p:txBody>
      </p:sp>
    </p:spTree>
    <p:extLst>
      <p:ext uri="{BB962C8B-B14F-4D97-AF65-F5344CB8AC3E}">
        <p14:creationId xmlns:p14="http://schemas.microsoft.com/office/powerpoint/2010/main" val="2976001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179882"/>
            <a:ext cx="10515600" cy="5997081"/>
          </a:xfrm>
        </p:spPr>
        <p:style>
          <a:lnRef idx="1">
            <a:schemeClr val="dk1"/>
          </a:lnRef>
          <a:fillRef idx="2">
            <a:schemeClr val="dk1"/>
          </a:fillRef>
          <a:effectRef idx="1">
            <a:schemeClr val="dk1"/>
          </a:effectRef>
          <a:fontRef idx="minor">
            <a:schemeClr val="dk1"/>
          </a:fontRef>
        </p:style>
        <p:txBody>
          <a:bodyPr>
            <a:normAutofit/>
          </a:bodyPr>
          <a:lstStyle/>
          <a:p>
            <a:pPr algn="ctr">
              <a:lnSpc>
                <a:spcPct val="300000"/>
              </a:lnSpc>
            </a:pPr>
            <a:r>
              <a:rPr lang="ar-IQ" sz="3600" b="1" dirty="0" smtClean="0">
                <a:solidFill>
                  <a:schemeClr val="accent4">
                    <a:lumMod val="60000"/>
                    <a:lumOff val="40000"/>
                  </a:schemeClr>
                </a:solidFill>
              </a:rPr>
              <a:t>1_ ان يسكت المشرع عن فكرة التعويض</a:t>
            </a:r>
          </a:p>
          <a:p>
            <a:pPr algn="ctr">
              <a:lnSpc>
                <a:spcPct val="300000"/>
              </a:lnSpc>
            </a:pPr>
            <a:r>
              <a:rPr lang="ar-IQ" sz="3600" b="1" dirty="0" smtClean="0">
                <a:solidFill>
                  <a:schemeClr val="accent4">
                    <a:lumMod val="60000"/>
                    <a:lumOff val="40000"/>
                  </a:schemeClr>
                </a:solidFill>
              </a:rPr>
              <a:t>2_ان تكون المصالح التي اضر بها القانون مشروعة</a:t>
            </a:r>
          </a:p>
          <a:p>
            <a:pPr algn="ctr">
              <a:lnSpc>
                <a:spcPct val="300000"/>
              </a:lnSpc>
            </a:pPr>
            <a:r>
              <a:rPr lang="ar-IQ" sz="3600" b="1" dirty="0" smtClean="0">
                <a:solidFill>
                  <a:schemeClr val="accent4">
                    <a:lumMod val="60000"/>
                    <a:lumOff val="40000"/>
                  </a:schemeClr>
                </a:solidFill>
              </a:rPr>
              <a:t>3_ان تتوفر في الضرر الناتج عن القانون شروط خاصة </a:t>
            </a:r>
          </a:p>
          <a:p>
            <a:pPr marL="0" indent="0" algn="ctr">
              <a:lnSpc>
                <a:spcPct val="300000"/>
              </a:lnSpc>
              <a:buNone/>
            </a:pPr>
            <a:endParaRPr lang="en-US" sz="3600" b="1" dirty="0">
              <a:solidFill>
                <a:schemeClr val="accent4">
                  <a:lumMod val="60000"/>
                  <a:lumOff val="40000"/>
                </a:schemeClr>
              </a:solidFill>
            </a:endParaRPr>
          </a:p>
        </p:txBody>
      </p:sp>
    </p:spTree>
    <p:extLst>
      <p:ext uri="{BB962C8B-B14F-4D97-AF65-F5344CB8AC3E}">
        <p14:creationId xmlns:p14="http://schemas.microsoft.com/office/powerpoint/2010/main" val="3311663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0" end="0"/>
                                            </p:txEl>
                                          </p:spTgt>
                                        </p:tgtEl>
                                        <p:attrNameLst>
                                          <p:attrName>style.textDecorationUnderline</p:attrName>
                                        </p:attrNameLst>
                                      </p:cBhvr>
                                      <p:to>
                                        <p:strVal val="true"/>
                                      </p:to>
                                    </p:set>
                                  </p:childTnLst>
                                </p:cTn>
                              </p:par>
                              <p:par>
                                <p:cTn id="7" presetID="18" presetClass="emph" presetSubtype="0" fill="hold" nodeType="withEffect">
                                  <p:stCondLst>
                                    <p:cond delay="0"/>
                                  </p:stCondLst>
                                  <p:iterate type="lt">
                                    <p:tmPct val="4000"/>
                                  </p:iterate>
                                  <p:childTnLst>
                                    <p:set>
                                      <p:cBhvr override="childStyle">
                                        <p:cTn id="8" dur="500" fill="hold"/>
                                        <p:tgtEl>
                                          <p:spTgt spid="3">
                                            <p:txEl>
                                              <p:pRg st="1" end="1"/>
                                            </p:txEl>
                                          </p:spTgt>
                                        </p:tgtEl>
                                        <p:attrNameLst>
                                          <p:attrName>style.textDecorationUnderline</p:attrName>
                                        </p:attrNameLst>
                                      </p:cBhvr>
                                      <p:to>
                                        <p:strVal val="true"/>
                                      </p:to>
                                    </p:set>
                                  </p:childTnLst>
                                </p:cTn>
                              </p:par>
                              <p:par>
                                <p:cTn id="9" presetID="18" presetClass="emph" presetSubtype="0" fill="hold" nodeType="withEffect">
                                  <p:stCondLst>
                                    <p:cond delay="0"/>
                                  </p:stCondLst>
                                  <p:iterate type="lt">
                                    <p:tmPct val="4000"/>
                                  </p:iterate>
                                  <p:childTnLst>
                                    <p:set>
                                      <p:cBhvr override="childStyle">
                                        <p:cTn id="10" dur="500" fill="hold"/>
                                        <p:tgtEl>
                                          <p:spTgt spid="3">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ctr"/>
            <a:r>
              <a:rPr lang="ar-IQ" sz="4800" b="1" dirty="0" smtClean="0">
                <a:solidFill>
                  <a:schemeClr val="accent4">
                    <a:lumMod val="60000"/>
                    <a:lumOff val="40000"/>
                  </a:schemeClr>
                </a:solidFill>
              </a:rPr>
              <a:t>شروط خاصة في الضرر الناتج عن القانون</a:t>
            </a:r>
            <a:endParaRPr lang="en-US" sz="4800" b="1" dirty="0">
              <a:solidFill>
                <a:schemeClr val="accent4">
                  <a:lumMod val="60000"/>
                  <a:lumOff val="40000"/>
                </a:schemeClr>
              </a:solidFill>
            </a:endParaRPr>
          </a:p>
        </p:txBody>
      </p:sp>
      <p:sp>
        <p:nvSpPr>
          <p:cNvPr id="3" name="عنصر نائب للمحتوى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lgn="ctr">
              <a:lnSpc>
                <a:spcPct val="250000"/>
              </a:lnSpc>
            </a:pPr>
            <a:r>
              <a:rPr lang="ar-IQ" sz="3200" b="1" dirty="0" smtClean="0">
                <a:solidFill>
                  <a:schemeClr val="accent4">
                    <a:lumMod val="50000"/>
                  </a:schemeClr>
                </a:solidFill>
              </a:rPr>
              <a:t>1_ ان يكون الضرر جسيم</a:t>
            </a:r>
          </a:p>
          <a:p>
            <a:pPr algn="ctr">
              <a:lnSpc>
                <a:spcPct val="250000"/>
              </a:lnSpc>
            </a:pPr>
            <a:r>
              <a:rPr lang="ar-IQ" sz="3200" b="1" dirty="0" smtClean="0">
                <a:solidFill>
                  <a:schemeClr val="accent4">
                    <a:lumMod val="50000"/>
                  </a:schemeClr>
                </a:solidFill>
              </a:rPr>
              <a:t>2_خصوصية الضرر المترتب على تطبيق القانون </a:t>
            </a:r>
          </a:p>
          <a:p>
            <a:pPr algn="ctr">
              <a:lnSpc>
                <a:spcPct val="250000"/>
              </a:lnSpc>
            </a:pPr>
            <a:r>
              <a:rPr lang="ar-IQ" sz="3200" b="1" dirty="0" smtClean="0">
                <a:solidFill>
                  <a:schemeClr val="accent4">
                    <a:lumMod val="50000"/>
                  </a:schemeClr>
                </a:solidFill>
              </a:rPr>
              <a:t>3_يجب ان يكون الضرر مباشرا</a:t>
            </a:r>
            <a:endParaRPr lang="en-US" sz="3200" b="1" dirty="0">
              <a:solidFill>
                <a:schemeClr val="accent4">
                  <a:lumMod val="50000"/>
                </a:schemeClr>
              </a:solidFill>
            </a:endParaRPr>
          </a:p>
        </p:txBody>
      </p:sp>
    </p:spTree>
    <p:extLst>
      <p:ext uri="{BB962C8B-B14F-4D97-AF65-F5344CB8AC3E}">
        <p14:creationId xmlns:p14="http://schemas.microsoft.com/office/powerpoint/2010/main" val="1937397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500"/>
                                        <p:tgtEl>
                                          <p:spTgt spid="3">
                                            <p:txEl>
                                              <p:pRg st="1" end="1"/>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ctr"/>
            <a:r>
              <a:rPr lang="ar-IQ" sz="5400" b="1" dirty="0" smtClean="0">
                <a:solidFill>
                  <a:schemeClr val="accent4">
                    <a:lumMod val="60000"/>
                    <a:lumOff val="40000"/>
                  </a:schemeClr>
                </a:solidFill>
              </a:rPr>
              <a:t>موقف القضاء الإداري في العراق</a:t>
            </a:r>
            <a:endParaRPr lang="en-US" sz="5400" b="1" dirty="0">
              <a:solidFill>
                <a:schemeClr val="accent4">
                  <a:lumMod val="60000"/>
                  <a:lumOff val="40000"/>
                </a:schemeClr>
              </a:solidFill>
            </a:endParaRPr>
          </a:p>
        </p:txBody>
      </p:sp>
      <p:sp>
        <p:nvSpPr>
          <p:cNvPr id="3" name="عنصر نائب للمحتوى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ctr">
              <a:lnSpc>
                <a:spcPct val="200000"/>
              </a:lnSpc>
            </a:pPr>
            <a:r>
              <a:rPr lang="ar-IQ" b="1" dirty="0" smtClean="0">
                <a:solidFill>
                  <a:schemeClr val="accent4">
                    <a:lumMod val="50000"/>
                  </a:schemeClr>
                </a:solidFill>
              </a:rPr>
              <a:t>موقف المشرع العراقي مضطرب في مجال إقامة مسؤولية الدولة عن اعمالها التشريعية , حيث عد المشرع الدستوري الأنظمة من ضمن الاعمال التشريعية التي تنظر المحكمة الاتحادية العليا في مدى موافقتها للدستور بحم انها خارجة عن رقابة القفاء الإداري صاحب الولاية العامة في النظر في صحة القرارات الادارية  ومشروعيتها في حين جعل المشرع في قانون مجلس الدولة من ضمن القرارات الإدارية </a:t>
            </a:r>
            <a:endParaRPr lang="en-US" b="1" dirty="0">
              <a:solidFill>
                <a:schemeClr val="accent4">
                  <a:lumMod val="50000"/>
                </a:schemeClr>
              </a:solidFill>
            </a:endParaRPr>
          </a:p>
        </p:txBody>
      </p:sp>
    </p:spTree>
    <p:extLst>
      <p:ext uri="{BB962C8B-B14F-4D97-AF65-F5344CB8AC3E}">
        <p14:creationId xmlns:p14="http://schemas.microsoft.com/office/powerpoint/2010/main" val="514745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noAutofit/>
          </a:bodyPr>
          <a:lstStyle/>
          <a:p>
            <a:pPr algn="ctr"/>
            <a:r>
              <a:rPr lang="ar-IQ" b="1" dirty="0" smtClean="0">
                <a:solidFill>
                  <a:schemeClr val="accent4">
                    <a:lumMod val="60000"/>
                    <a:lumOff val="40000"/>
                  </a:schemeClr>
                </a:solidFill>
              </a:rPr>
              <a:t>أساس مبدأ عدم مسؤولية الدولة عن الاعمال البرلمانية</a:t>
            </a:r>
            <a:endParaRPr lang="en-US" b="1" dirty="0">
              <a:solidFill>
                <a:schemeClr val="accent4">
                  <a:lumMod val="60000"/>
                  <a:lumOff val="40000"/>
                </a:schemeClr>
              </a:solidFill>
            </a:endParaRPr>
          </a:p>
        </p:txBody>
      </p:sp>
      <p:sp>
        <p:nvSpPr>
          <p:cNvPr id="3" name="عنصر نائب للمحتوى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ctr">
              <a:lnSpc>
                <a:spcPct val="200000"/>
              </a:lnSpc>
            </a:pPr>
            <a:r>
              <a:rPr lang="ar-IQ" sz="3200" b="1" dirty="0" smtClean="0">
                <a:solidFill>
                  <a:schemeClr val="accent4">
                    <a:lumMod val="50000"/>
                  </a:schemeClr>
                </a:solidFill>
              </a:rPr>
              <a:t>1_مبدأ الفصل بين السلطات</a:t>
            </a:r>
          </a:p>
          <a:p>
            <a:pPr algn="ctr">
              <a:lnSpc>
                <a:spcPct val="200000"/>
              </a:lnSpc>
            </a:pPr>
            <a:r>
              <a:rPr lang="ar-IQ" sz="3200" b="1" dirty="0" smtClean="0">
                <a:solidFill>
                  <a:schemeClr val="accent4">
                    <a:lumMod val="50000"/>
                  </a:schemeClr>
                </a:solidFill>
              </a:rPr>
              <a:t>2_عدم مسؤولية البرلمان مستمد من عدم مسؤولية الأعضاء</a:t>
            </a:r>
          </a:p>
          <a:p>
            <a:pPr algn="ctr">
              <a:lnSpc>
                <a:spcPct val="200000"/>
              </a:lnSpc>
            </a:pPr>
            <a:r>
              <a:rPr lang="ar-IQ" sz="3200" b="1" dirty="0" smtClean="0">
                <a:solidFill>
                  <a:schemeClr val="accent4">
                    <a:lumMod val="50000"/>
                  </a:schemeClr>
                </a:solidFill>
              </a:rPr>
              <a:t>3_البرلمان هو صاحب السيادة </a:t>
            </a:r>
          </a:p>
          <a:p>
            <a:pPr algn="ctr">
              <a:lnSpc>
                <a:spcPct val="200000"/>
              </a:lnSpc>
            </a:pPr>
            <a:r>
              <a:rPr lang="ar-IQ" sz="3200" b="1" dirty="0" smtClean="0">
                <a:solidFill>
                  <a:schemeClr val="accent4">
                    <a:lumMod val="50000"/>
                  </a:schemeClr>
                </a:solidFill>
              </a:rPr>
              <a:t>4_عدم اختصاص القضاء الاداري</a:t>
            </a:r>
            <a:endParaRPr lang="en-US" sz="3200" b="1" dirty="0">
              <a:solidFill>
                <a:schemeClr val="accent4">
                  <a:lumMod val="50000"/>
                </a:schemeClr>
              </a:solidFill>
            </a:endParaRPr>
          </a:p>
        </p:txBody>
      </p:sp>
    </p:spTree>
    <p:extLst>
      <p:ext uri="{BB962C8B-B14F-4D97-AF65-F5344CB8AC3E}">
        <p14:creationId xmlns:p14="http://schemas.microsoft.com/office/powerpoint/2010/main" val="4194369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par>
                                <p:cTn id="16" presetID="53" presetClass="entr" presetSubtype="16"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0" dur="500"/>
                                        <p:tgtEl>
                                          <p:spTgt spid="3">
                                            <p:txEl>
                                              <p:pRg st="1" end="1"/>
                                            </p:txEl>
                                          </p:spTgt>
                                        </p:tgtEl>
                                      </p:cBhvr>
                                    </p:animEffect>
                                  </p:childTnLst>
                                </p:cTn>
                              </p:par>
                              <p:par>
                                <p:cTn id="21" presetID="53" presetClass="entr" presetSubtype="16"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5" dur="500"/>
                                        <p:tgtEl>
                                          <p:spTgt spid="3">
                                            <p:txEl>
                                              <p:pRg st="2" end="2"/>
                                            </p:txEl>
                                          </p:spTgt>
                                        </p:tgtEl>
                                      </p:cBhvr>
                                    </p:animEffect>
                                  </p:childTnLst>
                                </p:cTn>
                              </p:par>
                              <p:par>
                                <p:cTn id="26" presetID="53" presetClass="entr" presetSubtype="16"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ctr"/>
            <a:r>
              <a:rPr lang="ar-IQ" b="1" dirty="0" smtClean="0">
                <a:solidFill>
                  <a:schemeClr val="accent4">
                    <a:lumMod val="60000"/>
                    <a:lumOff val="40000"/>
                  </a:schemeClr>
                </a:solidFill>
              </a:rPr>
              <a:t>جهود الحد من مبدأ عدم المسؤولية عن الاعمال البرلمانية</a:t>
            </a:r>
            <a:endParaRPr lang="en-US" b="1" dirty="0">
              <a:solidFill>
                <a:schemeClr val="accent4">
                  <a:lumMod val="60000"/>
                  <a:lumOff val="40000"/>
                </a:schemeClr>
              </a:solidFill>
            </a:endParaRPr>
          </a:p>
        </p:txBody>
      </p:sp>
      <p:sp>
        <p:nvSpPr>
          <p:cNvPr id="3" name="عنصر نائب للمحتوى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ctr">
              <a:lnSpc>
                <a:spcPct val="200000"/>
              </a:lnSpc>
            </a:pPr>
            <a:r>
              <a:rPr lang="ar-IQ" sz="3200" b="1" dirty="0" smtClean="0">
                <a:solidFill>
                  <a:schemeClr val="accent4">
                    <a:lumMod val="50000"/>
                  </a:schemeClr>
                </a:solidFill>
              </a:rPr>
              <a:t>موقف القضاء الإداري الفرنسي</a:t>
            </a:r>
          </a:p>
          <a:p>
            <a:pPr algn="ctr">
              <a:lnSpc>
                <a:spcPct val="200000"/>
              </a:lnSpc>
            </a:pPr>
            <a:r>
              <a:rPr lang="ar-IQ" sz="3200" b="1" dirty="0" smtClean="0">
                <a:solidFill>
                  <a:schemeClr val="accent4">
                    <a:lumMod val="50000"/>
                  </a:schemeClr>
                </a:solidFill>
              </a:rPr>
              <a:t>1_استبعاد الاعمال المشابه للأعمال البرلمانية من دائرتها</a:t>
            </a:r>
          </a:p>
          <a:p>
            <a:pPr marL="0" indent="0" algn="ctr">
              <a:lnSpc>
                <a:spcPct val="200000"/>
              </a:lnSpc>
              <a:buNone/>
            </a:pPr>
            <a:r>
              <a:rPr lang="ar-IQ" sz="3200" b="1" dirty="0" smtClean="0">
                <a:solidFill>
                  <a:schemeClr val="accent4">
                    <a:lumMod val="50000"/>
                  </a:schemeClr>
                </a:solidFill>
              </a:rPr>
              <a:t>2_الفصل بين العمل البرلماني وبين تنفيذه </a:t>
            </a:r>
          </a:p>
          <a:p>
            <a:pPr marL="0" indent="0" algn="ctr">
              <a:lnSpc>
                <a:spcPct val="200000"/>
              </a:lnSpc>
              <a:buNone/>
            </a:pPr>
            <a:r>
              <a:rPr lang="ar-IQ" sz="3200" b="1" dirty="0" smtClean="0">
                <a:solidFill>
                  <a:schemeClr val="accent4">
                    <a:lumMod val="50000"/>
                  </a:schemeClr>
                </a:solidFill>
              </a:rPr>
              <a:t>3_اخضاء القضاء الاعمال البرلمانية لرقابته كلما وجد أساسا معقولا</a:t>
            </a:r>
            <a:endParaRPr lang="en-US" sz="3200" b="1" dirty="0">
              <a:solidFill>
                <a:schemeClr val="accent4">
                  <a:lumMod val="50000"/>
                </a:schemeClr>
              </a:solidFill>
            </a:endParaRPr>
          </a:p>
        </p:txBody>
      </p:sp>
    </p:spTree>
    <p:extLst>
      <p:ext uri="{BB962C8B-B14F-4D97-AF65-F5344CB8AC3E}">
        <p14:creationId xmlns:p14="http://schemas.microsoft.com/office/powerpoint/2010/main" val="2523943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500"/>
                                        <p:tgtEl>
                                          <p:spTgt spid="3">
                                            <p:txEl>
                                              <p:pRg st="1" end="1"/>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8" dur="500"/>
                                        <p:tgtEl>
                                          <p:spTgt spid="3">
                                            <p:txEl>
                                              <p:pRg st="2" end="2"/>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ctr"/>
            <a:r>
              <a:rPr lang="ar-IQ" b="1" dirty="0" smtClean="0">
                <a:solidFill>
                  <a:schemeClr val="accent4">
                    <a:lumMod val="60000"/>
                    <a:lumOff val="40000"/>
                  </a:schemeClr>
                </a:solidFill>
              </a:rPr>
              <a:t>مسؤولية الدولة عن الاعمال البرلمانية في القضاء العراقي</a:t>
            </a:r>
            <a:endParaRPr lang="en-US" b="1" dirty="0">
              <a:solidFill>
                <a:schemeClr val="accent4">
                  <a:lumMod val="60000"/>
                  <a:lumOff val="40000"/>
                </a:schemeClr>
              </a:solidFill>
            </a:endParaRPr>
          </a:p>
        </p:txBody>
      </p:sp>
      <p:sp>
        <p:nvSpPr>
          <p:cNvPr id="3" name="عنصر نائب للمحتوى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ctr">
              <a:lnSpc>
                <a:spcPct val="300000"/>
              </a:lnSpc>
            </a:pPr>
            <a:r>
              <a:rPr lang="ar-IQ" sz="3600" b="1" dirty="0" smtClean="0">
                <a:solidFill>
                  <a:schemeClr val="accent4">
                    <a:lumMod val="50000"/>
                  </a:schemeClr>
                </a:solidFill>
              </a:rPr>
              <a:t>اخضع المشرع بعض اعمال السلطة التشريعية لرقابة القضاء حيث نص المشرع على اخضاع بعض الاعمال البرلمانية لرقابة المحكمة الاتحادية العليا</a:t>
            </a:r>
            <a:endParaRPr lang="en-US" sz="3600" b="1" dirty="0">
              <a:solidFill>
                <a:schemeClr val="accent4">
                  <a:lumMod val="50000"/>
                </a:schemeClr>
              </a:solidFill>
            </a:endParaRPr>
          </a:p>
        </p:txBody>
      </p:sp>
    </p:spTree>
    <p:extLst>
      <p:ext uri="{BB962C8B-B14F-4D97-AF65-F5344CB8AC3E}">
        <p14:creationId xmlns:p14="http://schemas.microsoft.com/office/powerpoint/2010/main" val="1771428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heel(1)">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234</Words>
  <Application>Microsoft Office PowerPoint</Application>
  <PresentationFormat>ملء الشاشة</PresentationFormat>
  <Paragraphs>23</Paragraphs>
  <Slides>7</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7</vt:i4>
      </vt:variant>
    </vt:vector>
  </HeadingPairs>
  <TitlesOfParts>
    <vt:vector size="12" baseType="lpstr">
      <vt:lpstr>Arial</vt:lpstr>
      <vt:lpstr>Calibri</vt:lpstr>
      <vt:lpstr>Calibri Light</vt:lpstr>
      <vt:lpstr>Times New Roman</vt:lpstr>
      <vt:lpstr>نسق Office</vt:lpstr>
      <vt:lpstr>موقف القضاء الفرنسي من مبدأ عدم مسؤولية الدولة عن القانون</vt:lpstr>
      <vt:lpstr>عرض تقديمي في PowerPoint</vt:lpstr>
      <vt:lpstr>شروط خاصة في الضرر الناتج عن القانون</vt:lpstr>
      <vt:lpstr>موقف القضاء الإداري في العراق</vt:lpstr>
      <vt:lpstr>أساس مبدأ عدم مسؤولية الدولة عن الاعمال البرلمانية</vt:lpstr>
      <vt:lpstr>جهود الحد من مبدأ عدم المسؤولية عن الاعمال البرلمانية</vt:lpstr>
      <vt:lpstr>مسؤولية الدولة عن الاعمال البرلمانية في القضاء العراقي</vt:lpstr>
    </vt:vector>
  </TitlesOfParts>
  <Company>SACC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موقف القضاء الفرنسي من مبدأ عدم مسؤولية الدولة عن القانون</dc:title>
  <dc:creator>Maher</dc:creator>
  <cp:lastModifiedBy>Maher</cp:lastModifiedBy>
  <cp:revision>4</cp:revision>
  <dcterms:created xsi:type="dcterms:W3CDTF">2022-11-15T08:21:53Z</dcterms:created>
  <dcterms:modified xsi:type="dcterms:W3CDTF">2022-11-15T10:28:14Z</dcterms:modified>
</cp:coreProperties>
</file>