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6/25/2024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6/25/2024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676400"/>
          </a:xfrm>
        </p:spPr>
        <p:txBody>
          <a:bodyPr>
            <a:normAutofit/>
          </a:bodyPr>
          <a:lstStyle/>
          <a:p>
            <a:pPr algn="r" rtl="1"/>
            <a:r>
              <a:rPr lang="ar-IQ" sz="2400" b="1" dirty="0" smtClean="0">
                <a:latin typeface="Arial Black" panose="020B0A04020102020204" pitchFamily="34" charset="0"/>
                <a:cs typeface="+mn-cs"/>
              </a:rPr>
              <a:t>وزارة التعليم العالي والبحث العلمي</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جامعة النهرين</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كلية الحقوق</a:t>
            </a:r>
            <a:endParaRPr lang="en-US" sz="2400" b="1" dirty="0">
              <a:latin typeface="Arial Black" panose="020B0A04020102020204" pitchFamily="34" charset="0"/>
              <a:cs typeface="+mn-cs"/>
            </a:endParaRPr>
          </a:p>
        </p:txBody>
      </p:sp>
      <p:sp>
        <p:nvSpPr>
          <p:cNvPr id="3" name="Subtitle 2"/>
          <p:cNvSpPr>
            <a:spLocks noGrp="1"/>
          </p:cNvSpPr>
          <p:nvPr>
            <p:ph type="subTitle" idx="1"/>
          </p:nvPr>
        </p:nvSpPr>
        <p:spPr>
          <a:xfrm>
            <a:off x="1371600" y="2438400"/>
            <a:ext cx="6400800" cy="3733800"/>
          </a:xfrm>
        </p:spPr>
        <p:txBody>
          <a:bodyPr>
            <a:normAutofit/>
          </a:bodyPr>
          <a:lstStyle/>
          <a:p>
            <a:pPr algn="ctr" rtl="1"/>
            <a:r>
              <a:rPr lang="ar-IQ" sz="3600" b="1" dirty="0" smtClean="0">
                <a:solidFill>
                  <a:srgbClr val="C00000"/>
                </a:solidFill>
                <a:latin typeface="Copperplate Gothic Bold" panose="020E0705020206020404" pitchFamily="34" charset="0"/>
              </a:rPr>
              <a:t>الشركات التجارية</a:t>
            </a:r>
          </a:p>
          <a:p>
            <a:pPr algn="ctr" rtl="1"/>
            <a:r>
              <a:rPr lang="ar-IQ" sz="2800" b="1" dirty="0" smtClean="0">
                <a:solidFill>
                  <a:schemeClr val="tx1"/>
                </a:solidFill>
                <a:latin typeface="Copperplate Gothic Bold" panose="020E0705020206020404" pitchFamily="34" charset="0"/>
              </a:rPr>
              <a:t>المرحلة الثالثة</a:t>
            </a:r>
          </a:p>
          <a:p>
            <a:pPr algn="ctr" rtl="1"/>
            <a:endParaRPr lang="ar-IQ" sz="2800" b="1" dirty="0" smtClean="0">
              <a:solidFill>
                <a:schemeClr val="tx1"/>
              </a:solidFill>
              <a:latin typeface="Copperplate Gothic Bold" panose="020E0705020206020404" pitchFamily="34" charset="0"/>
            </a:endParaRPr>
          </a:p>
          <a:p>
            <a:pPr algn="ctr" rtl="1"/>
            <a:endParaRPr lang="ar-IQ" b="1" dirty="0" smtClean="0">
              <a:solidFill>
                <a:schemeClr val="tx1"/>
              </a:solidFill>
              <a:latin typeface="Copperplate Gothic Bold" panose="020E0705020206020404" pitchFamily="34" charset="0"/>
            </a:endParaRPr>
          </a:p>
          <a:p>
            <a:pPr algn="ctr" rtl="1"/>
            <a:r>
              <a:rPr lang="ar-IQ" sz="2800" b="1" dirty="0" smtClean="0">
                <a:solidFill>
                  <a:schemeClr val="tx1"/>
                </a:solidFill>
                <a:latin typeface="Copperplate Gothic Bold" panose="020E0705020206020404" pitchFamily="34" charset="0"/>
              </a:rPr>
              <a:t>استاذ المادة</a:t>
            </a:r>
          </a:p>
          <a:p>
            <a:pPr algn="ctr" rtl="1"/>
            <a:r>
              <a:rPr lang="ar-IQ" sz="3600" b="1" dirty="0" smtClean="0">
                <a:solidFill>
                  <a:srgbClr val="C00000"/>
                </a:solidFill>
                <a:latin typeface="Copperplate Gothic Bold" panose="020E0705020206020404" pitchFamily="34" charset="0"/>
              </a:rPr>
              <a:t>د. براق عبدالله مطر</a:t>
            </a:r>
            <a:endParaRPr lang="en-US" sz="3600" b="1" dirty="0">
              <a:solidFill>
                <a:srgbClr val="C00000"/>
              </a:solidFill>
              <a:latin typeface="Copperplate Gothic Bold" panose="020E07050202060204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8255" y="457200"/>
            <a:ext cx="1524000" cy="1698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76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algn="ctr" rtl="1"/>
            <a:r>
              <a:rPr lang="ar-IQ" sz="3600" dirty="0" smtClean="0"/>
              <a:t>مقدمة</a:t>
            </a:r>
            <a:endParaRPr lang="en-US" sz="3600" dirty="0"/>
          </a:p>
        </p:txBody>
      </p:sp>
      <p:sp>
        <p:nvSpPr>
          <p:cNvPr id="3" name="Content Placeholder 2"/>
          <p:cNvSpPr>
            <a:spLocks noGrp="1"/>
          </p:cNvSpPr>
          <p:nvPr>
            <p:ph idx="1"/>
          </p:nvPr>
        </p:nvSpPr>
        <p:spPr>
          <a:xfrm>
            <a:off x="457200" y="1295400"/>
            <a:ext cx="8229600" cy="5105400"/>
          </a:xfrm>
        </p:spPr>
        <p:txBody>
          <a:bodyPr/>
          <a:lstStyle/>
          <a:p>
            <a:pPr algn="just" rtl="1"/>
            <a:r>
              <a:rPr lang="ar-IQ" sz="2400" dirty="0" smtClean="0"/>
              <a:t>تحظى الشركات التجارية </a:t>
            </a:r>
            <a:r>
              <a:rPr lang="ar-IQ" sz="2400" dirty="0"/>
              <a:t>في العصر الحديث بأهمية كبيرة نظراً لدورها المميز في عملية النهوض </a:t>
            </a:r>
            <a:r>
              <a:rPr lang="ar-IQ" sz="2400" dirty="0" smtClean="0"/>
              <a:t>الاقتصادي، </a:t>
            </a:r>
            <a:r>
              <a:rPr lang="ar-IQ" sz="2400" dirty="0"/>
              <a:t>وهي من ثمار النظام الرأسمالي المرتكز على الفلسفة الفردية التي انتشرت بشكل واسع في القرن </a:t>
            </a:r>
            <a:r>
              <a:rPr lang="ar-IQ" sz="2400" dirty="0" smtClean="0"/>
              <a:t>الماضي، </a:t>
            </a:r>
            <a:r>
              <a:rPr lang="ar-IQ" sz="2400" dirty="0"/>
              <a:t>لذلك تتصدر الشركات مواضيع القانون التجاري</a:t>
            </a:r>
            <a:r>
              <a:rPr lang="ar-IQ" sz="2400" dirty="0" smtClean="0"/>
              <a:t>.</a:t>
            </a:r>
          </a:p>
          <a:p>
            <a:pPr marL="0" indent="0" algn="just" rtl="1">
              <a:buNone/>
            </a:pPr>
            <a:endParaRPr lang="ar-IQ" sz="2400" dirty="0"/>
          </a:p>
          <a:p>
            <a:pPr algn="just" rtl="1"/>
            <a:r>
              <a:rPr lang="ar-IQ" sz="2400" dirty="0" smtClean="0"/>
              <a:t>وفي هذه المحاضرات سوف </a:t>
            </a:r>
            <a:r>
              <a:rPr lang="ar-IQ" sz="2400" dirty="0"/>
              <a:t>نسلط </a:t>
            </a:r>
            <a:r>
              <a:rPr lang="ar-IQ" sz="2400" dirty="0" smtClean="0"/>
              <a:t>الضوء </a:t>
            </a:r>
            <a:r>
              <a:rPr lang="ar-IQ" sz="2400" dirty="0"/>
              <a:t>على موضوع الشركات التجارية بشيء من </a:t>
            </a:r>
            <a:r>
              <a:rPr lang="ar-IQ" sz="2400" dirty="0" smtClean="0"/>
              <a:t>التفصيل، </a:t>
            </a:r>
            <a:r>
              <a:rPr lang="ar-IQ" sz="2400" dirty="0"/>
              <a:t>و لكن قبل ذلك ينبغي أن نتطرق إلى تعريف عقد الشركة ومن ثم بيان الشروط الموضوعية العامة والخاصة </a:t>
            </a:r>
            <a:r>
              <a:rPr lang="ar-IQ" sz="2400" dirty="0" smtClean="0"/>
              <a:t>للشركة، فضلا ًعن </a:t>
            </a:r>
            <a:r>
              <a:rPr lang="ar-IQ" sz="2400" dirty="0"/>
              <a:t>ذلك يتم دراسة انواع الشركات ومستلزمات تأسيسها وكيفية ادارتها وانقضائها وتصفيتها، بصورة محاضرات متسلسلة تمثل مفردات </a:t>
            </a:r>
            <a:r>
              <a:rPr lang="ar-IQ" sz="2400" dirty="0" smtClean="0"/>
              <a:t>منهج مادة </a:t>
            </a:r>
            <a:r>
              <a:rPr lang="ar-IQ" sz="2400" dirty="0"/>
              <a:t>الشركات </a:t>
            </a:r>
            <a:r>
              <a:rPr lang="ar-IQ" sz="2400" dirty="0" smtClean="0"/>
              <a:t>التجارية، </a:t>
            </a:r>
            <a:r>
              <a:rPr lang="ar-IQ" sz="2400" dirty="0"/>
              <a:t>والتي نهدف من خلالها ايصال المادة للطالب بصورة مبسطة ومختصرة تسهيلاً لاستيعابها من </a:t>
            </a:r>
            <a:r>
              <a:rPr lang="ar-IQ" sz="2400" dirty="0" smtClean="0"/>
              <a:t>قبله.</a:t>
            </a:r>
            <a:endParaRPr lang="ar-IQ" sz="2400" dirty="0"/>
          </a:p>
          <a:p>
            <a:pPr algn="r" rtl="1"/>
            <a:endParaRPr lang="en-US" dirty="0"/>
          </a:p>
        </p:txBody>
      </p:sp>
    </p:spTree>
    <p:extLst>
      <p:ext uri="{BB962C8B-B14F-4D97-AF65-F5344CB8AC3E}">
        <p14:creationId xmlns:p14="http://schemas.microsoft.com/office/powerpoint/2010/main" val="1490359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pPr algn="ctr" rtl="1"/>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effectLst/>
              </a:rPr>
              <a:t/>
            </a:r>
            <a:br>
              <a:rPr lang="ar-IQ" sz="2800" dirty="0" smtClean="0">
                <a:effectLst/>
              </a:rPr>
            </a:br>
            <a:r>
              <a:rPr lang="ar-IQ" sz="2800" dirty="0">
                <a:effectLst/>
              </a:rPr>
              <a:t/>
            </a:r>
            <a:br>
              <a:rPr lang="ar-IQ" sz="2800" dirty="0">
                <a:effectLst/>
              </a:rPr>
            </a:br>
            <a:r>
              <a:rPr lang="ar-IQ" sz="3100" dirty="0" smtClean="0"/>
              <a:t>المحاضرة </a:t>
            </a:r>
            <a:r>
              <a:rPr lang="ar-IQ" sz="3100" dirty="0"/>
              <a:t>الاولى</a:t>
            </a:r>
            <a:br>
              <a:rPr lang="ar-IQ" sz="3100" dirty="0"/>
            </a:br>
            <a:r>
              <a:rPr lang="ar-IQ" sz="3100" dirty="0"/>
              <a:t>التعريف بعقد الشركة</a:t>
            </a:r>
            <a:endParaRPr lang="en-US" sz="3100" dirty="0"/>
          </a:p>
        </p:txBody>
      </p:sp>
      <p:sp>
        <p:nvSpPr>
          <p:cNvPr id="3" name="Content Placeholder 2"/>
          <p:cNvSpPr>
            <a:spLocks noGrp="1"/>
          </p:cNvSpPr>
          <p:nvPr>
            <p:ph idx="1"/>
          </p:nvPr>
        </p:nvSpPr>
        <p:spPr/>
        <p:txBody>
          <a:bodyPr>
            <a:normAutofit/>
          </a:bodyPr>
          <a:lstStyle/>
          <a:p>
            <a:pPr algn="just" rtl="1"/>
            <a:r>
              <a:rPr lang="ar-IQ" sz="2400" dirty="0"/>
              <a:t>الشركة اداة لممارسة النشاط التجاري الجماعي تتكون ابتداء من اكثر من شخص واحد طبيعياَ كان ام معنوياً بقصد تحقيق غرض مشترك يتمثل بالحصول على مردود ايجابي عن طريق القيام باستغلال مشروع اقتصادي، فالشركة من حيث التكييف القانوني عقد قائم ذاته وبهذا التصور </a:t>
            </a:r>
            <a:r>
              <a:rPr lang="ar-IQ" sz="2400" dirty="0" smtClean="0"/>
              <a:t>تعرفها الفقرة </a:t>
            </a:r>
            <a:r>
              <a:rPr lang="ar-IQ" sz="2400" dirty="0"/>
              <a:t>الاولى من المادة الرابعة من قانون </a:t>
            </a:r>
            <a:r>
              <a:rPr lang="ar-IQ" sz="2400" dirty="0" smtClean="0"/>
              <a:t>الشركات العراقي رقم (21) لسنة 1997 المعدل النافذ </a:t>
            </a:r>
            <a:r>
              <a:rPr lang="ar-IQ" sz="2400" dirty="0"/>
              <a:t>التي نصت على </a:t>
            </a:r>
            <a:r>
              <a:rPr lang="ar-IQ" sz="2400" dirty="0" smtClean="0"/>
              <a:t>إن: </a:t>
            </a:r>
            <a:r>
              <a:rPr lang="ar-IQ" sz="2400" dirty="0"/>
              <a:t>" الشركة عقد به يلتزم شخصان او اكثر بأن يساهم كل منهم في مشروع اقتصادي بتقديم حصة من مال او من عمل لاقتسام ما ينشأ عنه من ربح او خسارة ". </a:t>
            </a:r>
            <a:endParaRPr lang="ar-IQ" sz="2400" dirty="0" smtClean="0"/>
          </a:p>
          <a:p>
            <a:pPr algn="just" rtl="1"/>
            <a:r>
              <a:rPr lang="ar-IQ" sz="2400" dirty="0" smtClean="0"/>
              <a:t>وبوصف الشركة عقد فهي تستلزم توافر الشروط الموضوعية العامة اللازمة لجميع العقود بالاضافة الى كونها تستلزم شروطاً موضوعية خاصة.</a:t>
            </a:r>
            <a:endParaRPr lang="en-US" sz="2400" dirty="0"/>
          </a:p>
        </p:txBody>
      </p:sp>
    </p:spTree>
    <p:extLst>
      <p:ext uri="{BB962C8B-B14F-4D97-AF65-F5344CB8AC3E}">
        <p14:creationId xmlns:p14="http://schemas.microsoft.com/office/powerpoint/2010/main" val="1506128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lgn="just" rtl="1"/>
            <a:r>
              <a:rPr lang="ar-IQ" sz="2400" dirty="0"/>
              <a:t> </a:t>
            </a:r>
            <a:r>
              <a:rPr lang="ar-IQ" sz="2400" dirty="0" smtClean="0"/>
              <a:t>الشروط الموضوعية العامة لعقد الشركة:</a:t>
            </a:r>
          </a:p>
          <a:p>
            <a:pPr algn="just" rtl="1"/>
            <a:r>
              <a:rPr lang="ar-IQ" sz="2400" dirty="0"/>
              <a:t>اولاً - الرضا </a:t>
            </a:r>
            <a:r>
              <a:rPr lang="ar-IQ" sz="2400" dirty="0" smtClean="0"/>
              <a:t>: </a:t>
            </a:r>
            <a:endParaRPr lang="ar-IQ" sz="2400" dirty="0"/>
          </a:p>
          <a:p>
            <a:pPr algn="just" rtl="1"/>
            <a:r>
              <a:rPr lang="ar-IQ" sz="2400" b="0" dirty="0"/>
              <a:t>التعبير عن الارادة يصاغ في الايجاب والقبول الصادرين عن اطراف العلاقة القانونية الراغبة في ايجاد الاثر القانوني ونعني بذلك ايقاع التعاقد لذا فان الرضا كتعبير عن ارادة المتعاقد في التعاقد على تكوين شركة يجب ان يرد على شروط العقد جميعاً دون تمييز او استثناء فمن الضروري مثلا حصول الاتفاق على موضوع الشركة وعلى قيمة ومقدار ما يجب على كل شريك ان يقدمه </a:t>
            </a:r>
            <a:r>
              <a:rPr lang="ar-IQ" sz="2400" b="0" dirty="0" smtClean="0"/>
              <a:t>كحصة </a:t>
            </a:r>
            <a:r>
              <a:rPr lang="ar-IQ" sz="2400" b="0" dirty="0"/>
              <a:t>له في رأسمالها وعلى مدة الشركة وادارتها وكيفية حلها وتصفيتها الى اخر الشروط التي قد يتضمنها العقد واذا انتفى الرضا بالنسبة لاحد الشركاء اعتبرت الشركة </a:t>
            </a:r>
            <a:r>
              <a:rPr lang="ar-IQ" sz="2400" b="0" dirty="0" smtClean="0"/>
              <a:t>باطلة. </a:t>
            </a:r>
            <a:endParaRPr lang="ar-IQ" sz="2400" b="0" dirty="0"/>
          </a:p>
          <a:p>
            <a:pPr algn="just" rtl="1"/>
            <a:r>
              <a:rPr lang="ar-IQ" sz="2400" dirty="0"/>
              <a:t>ثانياً – الاهلية </a:t>
            </a:r>
            <a:r>
              <a:rPr lang="ar-IQ" sz="2400" dirty="0" smtClean="0"/>
              <a:t>:</a:t>
            </a:r>
            <a:endParaRPr lang="ar-IQ" sz="2400" dirty="0"/>
          </a:p>
          <a:p>
            <a:pPr algn="just" rtl="1"/>
            <a:r>
              <a:rPr lang="ar-IQ" sz="2400" b="0" dirty="0"/>
              <a:t>يشترط  بحسب المادة 106 من القانون المدني العراقي ان يكون الشخص اهلا للتصرف والالتزام وقد اتم ثماني عشرة سنه </a:t>
            </a:r>
            <a:r>
              <a:rPr lang="ar-IQ" sz="2400" b="0" dirty="0" smtClean="0"/>
              <a:t>كاملة، واستثناء </a:t>
            </a:r>
            <a:r>
              <a:rPr lang="ar-IQ" sz="2400" b="0" dirty="0"/>
              <a:t>اذا اتم الخامسة عشرة من العمر وكان متزوجاً بأذن من المحكمة في هذه السن بحسب المادة 98/1والمادة 99 من القانون </a:t>
            </a:r>
            <a:r>
              <a:rPr lang="ar-IQ" sz="2400" b="0" dirty="0" smtClean="0"/>
              <a:t>اعلاه، </a:t>
            </a:r>
            <a:r>
              <a:rPr lang="ar-IQ" sz="2400" b="0" dirty="0"/>
              <a:t>وبما ان الشركة من عقود المعاوضة الدائرة بين النفع والضرر قانه لا يجوز للقاصر القيام بإنشاء شركة مع اخرين ويعد العقد المبرم من قبل القاصر موقوفاً غير نافذ </a:t>
            </a:r>
            <a:r>
              <a:rPr lang="ar-IQ" sz="2400" b="0" dirty="0" smtClean="0"/>
              <a:t>بحقه، </a:t>
            </a:r>
            <a:r>
              <a:rPr lang="ar-IQ" sz="2400" b="0" dirty="0"/>
              <a:t>وله الخيار بين نقضه او اجازته خلال ثلاثة اشهر والا اعتبر العقد نافذا. </a:t>
            </a:r>
          </a:p>
          <a:p>
            <a:pPr algn="just" rtl="1"/>
            <a:endParaRPr lang="en-US" sz="2400" dirty="0"/>
          </a:p>
        </p:txBody>
      </p:sp>
    </p:spTree>
    <p:extLst>
      <p:ext uri="{BB962C8B-B14F-4D97-AF65-F5344CB8AC3E}">
        <p14:creationId xmlns:p14="http://schemas.microsoft.com/office/powerpoint/2010/main" val="977430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5821363"/>
          </a:xfrm>
        </p:spPr>
        <p:txBody>
          <a:bodyPr>
            <a:normAutofit lnSpcReduction="10000"/>
          </a:bodyPr>
          <a:lstStyle/>
          <a:p>
            <a:pPr algn="just" rtl="1"/>
            <a:r>
              <a:rPr lang="ar-IQ" sz="2400" dirty="0"/>
              <a:t>ثالثاً – المحل </a:t>
            </a:r>
            <a:r>
              <a:rPr lang="ar-IQ" sz="2400" dirty="0" smtClean="0"/>
              <a:t>:</a:t>
            </a:r>
            <a:endParaRPr lang="ar-IQ" sz="2400" dirty="0"/>
          </a:p>
          <a:p>
            <a:pPr algn="just" rtl="1"/>
            <a:r>
              <a:rPr lang="ar-IQ" sz="2400" b="0" dirty="0"/>
              <a:t>وهو الشيء الذي تحل فيه ارادة المتعاقدين ، ويجب ان يكون محل عقد الشركة ممكناً ومشروعاً ومحل العقد ينصرف الى الاستغلال التجاري اي الموضوع الذي انشئت للقيام باستغلاله بمعنى الغرض لذا لا يمكن ان يندمج المحل كما يذهب البعض بالحصة التي يجب ان تكون محل التزام كل شريك من الشركاء في </a:t>
            </a:r>
            <a:r>
              <a:rPr lang="ar-IQ" sz="2400" b="0" dirty="0" smtClean="0"/>
              <a:t>العقد. </a:t>
            </a:r>
            <a:endParaRPr lang="ar-IQ" sz="2400" b="0" dirty="0"/>
          </a:p>
          <a:p>
            <a:pPr algn="just" rtl="1"/>
            <a:endParaRPr lang="ar-IQ" sz="2400" b="0" dirty="0"/>
          </a:p>
          <a:p>
            <a:pPr algn="just" rtl="1"/>
            <a:r>
              <a:rPr lang="ar-IQ" sz="2400" dirty="0"/>
              <a:t>رابعاً – السبب </a:t>
            </a:r>
            <a:r>
              <a:rPr lang="ar-IQ" sz="2400" dirty="0" smtClean="0"/>
              <a:t>:</a:t>
            </a:r>
            <a:endParaRPr lang="ar-IQ" sz="2400" dirty="0"/>
          </a:p>
          <a:p>
            <a:pPr algn="just" rtl="1"/>
            <a:r>
              <a:rPr lang="ar-IQ" sz="2400" b="0" dirty="0"/>
              <a:t>يختلط السبب في عقد الشركة بمحلها وهذا يعني ان سبب التزامات الشركاء لا يتعدى الرغبة في قيام الشركة للموضوع الذي تأسست من أجله، اي النشاط التجاري والاقتصادي الذي </a:t>
            </a:r>
            <a:r>
              <a:rPr lang="ar-IQ" sz="2400" b="0" dirty="0" smtClean="0"/>
              <a:t>تمارسه. </a:t>
            </a:r>
            <a:r>
              <a:rPr lang="ar-IQ" sz="2400" b="0" dirty="0"/>
              <a:t>وعليه لابد من ان يكون السبب كالمحل مشروعاً وغير مخالف للنظام العام او الآداب فاذا كان غرض الشركة غير مشروع او كان مخالفاً للنظام العام او الآداب كانت الشركة باطلة لعدم مشروعية </a:t>
            </a:r>
            <a:r>
              <a:rPr lang="ar-IQ" sz="2400" b="0" dirty="0" smtClean="0"/>
              <a:t>سببها.</a:t>
            </a:r>
            <a:endParaRPr lang="ar-IQ" sz="2400" b="0" dirty="0"/>
          </a:p>
          <a:p>
            <a:pPr algn="just" rtl="1"/>
            <a:endParaRPr lang="en-US" b="0" dirty="0"/>
          </a:p>
        </p:txBody>
      </p:sp>
    </p:spTree>
    <p:extLst>
      <p:ext uri="{BB962C8B-B14F-4D97-AF65-F5344CB8AC3E}">
        <p14:creationId xmlns:p14="http://schemas.microsoft.com/office/powerpoint/2010/main" val="14150459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30</TotalTime>
  <Words>566</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Essential</vt:lpstr>
      <vt:lpstr>وزارة التعليم العالي والبحث العلمي جامعة النهرين كلية الحقوق</vt:lpstr>
      <vt:lpstr>مقدمة</vt:lpstr>
      <vt:lpstr>     المحاضرة الاولى التعريف بعقد الشركة</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النهرين كلية الحقوق</dc:title>
  <dc:creator>lenovo</dc:creator>
  <cp:lastModifiedBy>Windows User</cp:lastModifiedBy>
  <cp:revision>16</cp:revision>
  <dcterms:created xsi:type="dcterms:W3CDTF">2006-08-16T00:00:00Z</dcterms:created>
  <dcterms:modified xsi:type="dcterms:W3CDTF">2024-06-25T20:55:22Z</dcterms:modified>
</cp:coreProperties>
</file>