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7/3/2024</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7/3/2024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676400"/>
          </a:xfrm>
        </p:spPr>
        <p:txBody>
          <a:bodyPr>
            <a:normAutofit/>
          </a:bodyPr>
          <a:lstStyle/>
          <a:p>
            <a:pPr algn="r" rtl="1"/>
            <a:r>
              <a:rPr lang="ar-IQ" sz="2400" b="1" dirty="0" smtClean="0">
                <a:latin typeface="Arial Black" panose="020B0A04020102020204" pitchFamily="34" charset="0"/>
                <a:cs typeface="+mn-cs"/>
              </a:rPr>
              <a:t>وزارة التعليم العالي والبحث العلمي</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جامعة النهرين</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كلية الحقوق</a:t>
            </a:r>
            <a:endParaRPr lang="en-US" sz="2400" b="1" dirty="0">
              <a:latin typeface="Arial Black" panose="020B0A04020102020204" pitchFamily="34" charset="0"/>
              <a:cs typeface="+mn-cs"/>
            </a:endParaRPr>
          </a:p>
        </p:txBody>
      </p:sp>
      <p:sp>
        <p:nvSpPr>
          <p:cNvPr id="3" name="Subtitle 2"/>
          <p:cNvSpPr>
            <a:spLocks noGrp="1"/>
          </p:cNvSpPr>
          <p:nvPr>
            <p:ph type="subTitle" idx="1"/>
          </p:nvPr>
        </p:nvSpPr>
        <p:spPr>
          <a:xfrm>
            <a:off x="1371600" y="2438400"/>
            <a:ext cx="6400800" cy="3733800"/>
          </a:xfrm>
        </p:spPr>
        <p:txBody>
          <a:bodyPr>
            <a:normAutofit/>
          </a:bodyPr>
          <a:lstStyle/>
          <a:p>
            <a:pPr algn="ctr" rtl="1"/>
            <a:r>
              <a:rPr lang="ar-IQ" sz="3600" b="1" dirty="0" smtClean="0">
                <a:solidFill>
                  <a:srgbClr val="C00000"/>
                </a:solidFill>
                <a:latin typeface="Copperplate Gothic Bold" panose="020E0705020206020404" pitchFamily="34" charset="0"/>
              </a:rPr>
              <a:t>الشركات التجارية</a:t>
            </a:r>
          </a:p>
          <a:p>
            <a:pPr algn="ctr" rtl="1"/>
            <a:r>
              <a:rPr lang="ar-IQ" sz="2800" b="1" dirty="0" smtClean="0">
                <a:solidFill>
                  <a:schemeClr val="tx1"/>
                </a:solidFill>
                <a:latin typeface="Copperplate Gothic Bold" panose="020E0705020206020404" pitchFamily="34" charset="0"/>
              </a:rPr>
              <a:t>المرحلة الثالثة</a:t>
            </a:r>
          </a:p>
          <a:p>
            <a:pPr algn="ctr" rtl="1"/>
            <a:endParaRPr lang="ar-IQ" sz="2800" b="1" dirty="0" smtClean="0">
              <a:solidFill>
                <a:schemeClr val="tx1"/>
              </a:solidFill>
              <a:latin typeface="Copperplate Gothic Bold" panose="020E0705020206020404" pitchFamily="34" charset="0"/>
            </a:endParaRPr>
          </a:p>
          <a:p>
            <a:pPr algn="ctr" rtl="1"/>
            <a:endParaRPr lang="ar-IQ" b="1" dirty="0" smtClean="0">
              <a:solidFill>
                <a:schemeClr val="tx1"/>
              </a:solidFill>
              <a:latin typeface="Copperplate Gothic Bold" panose="020E0705020206020404" pitchFamily="34" charset="0"/>
            </a:endParaRPr>
          </a:p>
          <a:p>
            <a:pPr algn="ctr" rtl="1"/>
            <a:r>
              <a:rPr lang="ar-IQ" sz="2800" b="1" dirty="0" smtClean="0">
                <a:solidFill>
                  <a:schemeClr val="tx1"/>
                </a:solidFill>
                <a:latin typeface="Copperplate Gothic Bold" panose="020E0705020206020404" pitchFamily="34" charset="0"/>
              </a:rPr>
              <a:t>استاذ المادة</a:t>
            </a:r>
          </a:p>
          <a:p>
            <a:pPr algn="ctr" rtl="1"/>
            <a:r>
              <a:rPr lang="ar-IQ" sz="3600" b="1" dirty="0" smtClean="0">
                <a:solidFill>
                  <a:srgbClr val="C00000"/>
                </a:solidFill>
                <a:latin typeface="Copperplate Gothic Bold" panose="020E0705020206020404" pitchFamily="34" charset="0"/>
              </a:rPr>
              <a:t>د. براق عبدالله مطر</a:t>
            </a:r>
            <a:endParaRPr lang="en-US" sz="3600" b="1" dirty="0">
              <a:solidFill>
                <a:srgbClr val="C00000"/>
              </a:solidFill>
              <a:latin typeface="Copperplate Gothic Bold" panose="020E07050202060204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8255" y="457200"/>
            <a:ext cx="1524000" cy="1698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376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normAutofit fontScale="90000"/>
          </a:bodyPr>
          <a:lstStyle/>
          <a:p>
            <a:pPr algn="ctr" rtl="1"/>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effectLst/>
              </a:rPr>
              <a:t/>
            </a:r>
            <a:br>
              <a:rPr lang="ar-IQ" sz="2800" dirty="0" smtClean="0">
                <a:effectLst/>
              </a:rPr>
            </a:br>
            <a:r>
              <a:rPr lang="ar-IQ" sz="2800" dirty="0">
                <a:effectLst/>
              </a:rPr>
              <a:t/>
            </a:r>
            <a:br>
              <a:rPr lang="ar-IQ" sz="2800" dirty="0">
                <a:effectLst/>
              </a:rPr>
            </a:br>
            <a:r>
              <a:rPr lang="ar-IQ" sz="3100" dirty="0" smtClean="0"/>
              <a:t>المحاضرة </a:t>
            </a:r>
            <a:r>
              <a:rPr lang="ar-IQ" sz="3100" dirty="0" smtClean="0"/>
              <a:t>العاشرة</a:t>
            </a:r>
            <a:r>
              <a:rPr lang="ar-IQ" sz="3100" dirty="0"/>
              <a:t/>
            </a:r>
            <a:br>
              <a:rPr lang="ar-IQ" sz="3100" dirty="0"/>
            </a:br>
            <a:r>
              <a:rPr lang="ar-IQ" sz="3100" dirty="0" smtClean="0"/>
              <a:t>تخفيض رأس المال</a:t>
            </a:r>
            <a:endParaRPr lang="en-US" sz="3100" dirty="0"/>
          </a:p>
        </p:txBody>
      </p:sp>
      <p:sp>
        <p:nvSpPr>
          <p:cNvPr id="3" name="Content Placeholder 2"/>
          <p:cNvSpPr>
            <a:spLocks noGrp="1"/>
          </p:cNvSpPr>
          <p:nvPr>
            <p:ph idx="1"/>
          </p:nvPr>
        </p:nvSpPr>
        <p:spPr/>
        <p:txBody>
          <a:bodyPr>
            <a:normAutofit lnSpcReduction="10000"/>
          </a:bodyPr>
          <a:lstStyle/>
          <a:p>
            <a:pPr algn="just" rtl="1"/>
            <a:r>
              <a:rPr lang="ar-IQ" sz="2400" b="0" dirty="0"/>
              <a:t>يصار الى </a:t>
            </a:r>
            <a:r>
              <a:rPr lang="ar-IQ" sz="2400" b="0" dirty="0" smtClean="0"/>
              <a:t>تخفيض رأس مال الشركة لأسباب </a:t>
            </a:r>
            <a:r>
              <a:rPr lang="ar-IQ" sz="2400" b="0" dirty="0"/>
              <a:t>مختلفة منها : </a:t>
            </a:r>
          </a:p>
          <a:p>
            <a:pPr algn="just" rtl="1"/>
            <a:r>
              <a:rPr lang="ar-IQ" sz="2400" b="0" dirty="0" smtClean="0"/>
              <a:t>1- زيادة </a:t>
            </a:r>
            <a:r>
              <a:rPr lang="ar-IQ" sz="2400" b="0" dirty="0"/>
              <a:t>راس المال عن حاجة الشركة فبدلا من الاحتفاظ به في خزائن الشركة معطلاً بلا فائدة يصار الى </a:t>
            </a:r>
            <a:r>
              <a:rPr lang="ar-IQ" sz="2400" b="0" dirty="0" smtClean="0"/>
              <a:t>انقاصه.</a:t>
            </a:r>
            <a:endParaRPr lang="ar-IQ" sz="2400" b="0" dirty="0"/>
          </a:p>
          <a:p>
            <a:pPr algn="just" rtl="1"/>
            <a:r>
              <a:rPr lang="ar-IQ" sz="2400" b="0" dirty="0" smtClean="0"/>
              <a:t>2- اذا </a:t>
            </a:r>
            <a:r>
              <a:rPr lang="ar-IQ" sz="2400" b="0" dirty="0"/>
              <a:t>بلغت خسارة الشركة الى 75% من راس مالها توجب عليها اما تخفيضه او زيادته او التوصية بتصفية الشركة او اتخاذ اي اجراء اخر توافق عليه الجهة القطاعية . </a:t>
            </a:r>
          </a:p>
          <a:p>
            <a:pPr algn="just" rtl="1"/>
            <a:r>
              <a:rPr lang="ar-IQ" sz="2400" b="0" dirty="0" smtClean="0"/>
              <a:t>3- بينا ان </a:t>
            </a:r>
            <a:r>
              <a:rPr lang="ar-IQ" sz="2400" b="0" dirty="0"/>
              <a:t>الاكتتاب في اسهم الشركة المساهمة يعتبر ناجحاً متى بلغ القدر المكتتب ما نسبته 75% من الاسهم المطروحة الا ان المشرّع الزم الشركة بعد تأسيسها طرح الاسهم التي لم يكتتب بها على الجمهور وذلك خلال مدة اربع سنوات من تاريخ صدور شهادة التأسيس وفق الاجراءات المرعية في الاكتتاب التأسيسي . </a:t>
            </a:r>
            <a:endParaRPr lang="ar-IQ" sz="2400" b="0" dirty="0"/>
          </a:p>
        </p:txBody>
      </p:sp>
    </p:spTree>
    <p:extLst>
      <p:ext uri="{BB962C8B-B14F-4D97-AF65-F5344CB8AC3E}">
        <p14:creationId xmlns:p14="http://schemas.microsoft.com/office/powerpoint/2010/main" val="150612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324600"/>
          </a:xfrm>
        </p:spPr>
        <p:txBody>
          <a:bodyPr/>
          <a:lstStyle/>
          <a:p>
            <a:pPr algn="just" rtl="1"/>
            <a:r>
              <a:rPr lang="ar-IQ" dirty="0"/>
              <a:t>وسائل تخفيض راس المال </a:t>
            </a:r>
            <a:r>
              <a:rPr lang="ar-IQ" dirty="0" smtClean="0"/>
              <a:t>:</a:t>
            </a:r>
            <a:endParaRPr lang="ar-IQ" dirty="0"/>
          </a:p>
          <a:p>
            <a:pPr algn="just" rtl="1"/>
            <a:r>
              <a:rPr lang="ar-IQ" b="0" dirty="0" smtClean="0"/>
              <a:t>1- يتم </a:t>
            </a:r>
            <a:r>
              <a:rPr lang="ar-IQ" b="0" dirty="0"/>
              <a:t>تخفيض راس المال في الشركة المساهمة والمحدودة بإلغاء اسهم فيها تساوي قيمتها المراد تخفيضه ويجري الالغاء بنسبة مساهمة كل عضو في الشركة الى اقرب سهم صحيح فاذا كان المطلوب مثلاً تخفيض 10% من الاسهم وجب الغاء نسبة مماثلة لذلك من سهام جميع الشركاء ولا يجوز قانوناً ان يقتصر الالغاء على اسهم شريك او شركاء معينين وتلتزم الشركة برد قيمة السهم الملغاة الى اصحابها او اعفائهم من دفع ما بذمتهم من اقساط وذلك في حالة اجراء تخفيض رأس المال لدواعي زيادته عن الحاجة </a:t>
            </a:r>
          </a:p>
          <a:p>
            <a:pPr algn="just" rtl="1"/>
            <a:r>
              <a:rPr lang="ar-IQ" b="0" dirty="0" smtClean="0"/>
              <a:t>2- تعرف </a:t>
            </a:r>
            <a:r>
              <a:rPr lang="ar-IQ" b="0" dirty="0"/>
              <a:t>بعض التشريعات صيغا اخرى للتخفيض من ذلك تخفيض القيمة الاسمية للسهم وشراء الشركة لأسهمها واستهلاكها ويلاحظ ان المشرع العراقي قد حدد قيمة السهم بدينار واحد غيرا قابلة للزيادة او النقصان مما يعني تعذر تخفيض قيمته اما بالنسبة لقيام الشركة بشراء اسهمها واستهلاكها وتوزيع ارباحها على بقية حملة الاسهم فالقاعدة فيه ان المساهم لا يجبر على بيع اسهمه والمسألة متروكة لاتفاق الطرفين اي قبول المساهم لعرض الشركة بالشراء ولا نجد في القانون العراقي ما يجوز للشركة شراء اسهمها ومن ثم الغاءها وتوزيع الارباح المقابلة لها على بقية </a:t>
            </a:r>
            <a:r>
              <a:rPr lang="ar-IQ" b="0" dirty="0" smtClean="0"/>
              <a:t>المساهمين.</a:t>
            </a:r>
            <a:endParaRPr lang="ar-IQ" b="0" dirty="0"/>
          </a:p>
          <a:p>
            <a:pPr algn="just" rtl="1"/>
            <a:endParaRPr lang="en-US" b="0" dirty="0"/>
          </a:p>
        </p:txBody>
      </p:sp>
    </p:spTree>
    <p:extLst>
      <p:ext uri="{BB962C8B-B14F-4D97-AF65-F5344CB8AC3E}">
        <p14:creationId xmlns:p14="http://schemas.microsoft.com/office/powerpoint/2010/main" val="3144078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324600"/>
          </a:xfrm>
        </p:spPr>
        <p:txBody>
          <a:bodyPr/>
          <a:lstStyle/>
          <a:p>
            <a:pPr algn="just" rtl="1"/>
            <a:r>
              <a:rPr lang="ar-IQ" dirty="0"/>
              <a:t>اجراءات تخفيض رأس المال </a:t>
            </a:r>
            <a:r>
              <a:rPr lang="ar-IQ" dirty="0" smtClean="0"/>
              <a:t>:</a:t>
            </a:r>
            <a:endParaRPr lang="ar-IQ" dirty="0"/>
          </a:p>
          <a:p>
            <a:pPr algn="just" rtl="1"/>
            <a:r>
              <a:rPr lang="ar-IQ" b="0" dirty="0" smtClean="0"/>
              <a:t>1- صدور </a:t>
            </a:r>
            <a:r>
              <a:rPr lang="ar-IQ" b="0" dirty="0"/>
              <a:t>قرار مسبب من الهيئة العامة للشركة المساهمة والمحدودة ويتحقق النصاب في اجتماع الهيئة بحضور من يمثلون اكثرية السهام المكتتب بها ويتخذ القرار بنفس الاكثرية ايضا مثل ما عليه الحال في زيادة رأس المال .</a:t>
            </a:r>
          </a:p>
          <a:p>
            <a:pPr algn="just" rtl="1"/>
            <a:r>
              <a:rPr lang="ar-IQ" b="0" dirty="0" smtClean="0"/>
              <a:t>2- يتولى </a:t>
            </a:r>
            <a:r>
              <a:rPr lang="ar-IQ" b="0" dirty="0"/>
              <a:t>رئيس مجلس الادارة في الشركة المساهمة والمدير المفوض في الشركة المحدودة رفع قرار التخفيض الى مسجل الشركات الذي يحيله بدوره الى الهيئة القطاعية للحصول على موافقتها ويرفق معها جدولاً مصدقاً من مراقب الحسابات بأسماء دائني الشركة وعناوينهم ومبالغ ديونهم .</a:t>
            </a:r>
          </a:p>
          <a:p>
            <a:pPr algn="just" rtl="1"/>
            <a:r>
              <a:rPr lang="ar-IQ" b="0" dirty="0" smtClean="0"/>
              <a:t>3- اذا </a:t>
            </a:r>
            <a:r>
              <a:rPr lang="ar-IQ" b="0" dirty="0"/>
              <a:t>لم توافق الهيئة القطاعية على قرار التخفيض اعتبر ملغياً ويلاحظ ان المشرع العراقي لم يقرر امكانية الطعن بقرار الرفض المذكور .</a:t>
            </a:r>
          </a:p>
          <a:p>
            <a:pPr algn="just" rtl="1"/>
            <a:r>
              <a:rPr lang="ar-IQ" b="0" dirty="0" smtClean="0"/>
              <a:t>4- اذا </a:t>
            </a:r>
            <a:r>
              <a:rPr lang="ar-IQ" b="0" dirty="0"/>
              <a:t>ما اعترض اي من ذوي العلاقة خلال المدة 30 يوما من تاريخ نشر اخر اعلان توجب على المسجل بذل المساعي لتسوية الاعتراضات رضائياً وبالكيفية التي يراها مناسبة .</a:t>
            </a:r>
          </a:p>
          <a:p>
            <a:pPr algn="just" rtl="1"/>
            <a:r>
              <a:rPr lang="ar-IQ" b="0" dirty="0" smtClean="0"/>
              <a:t>5- اذا </a:t>
            </a:r>
            <a:r>
              <a:rPr lang="ar-IQ" b="0" dirty="0"/>
              <a:t>توصلت المحكمة الى تسوية الاعتراضات او اذا اقتنعت بالضمانات التي قدمتها الشركة تصدر قرارها بتأييد قرار التخفيض اما اذا لم تتوصل الى تسوية تلك الاعتراضات او لم تكن الضمانات التي قدمتها الشركة كافية تقرر المحكمة عند ذلك الغاء التخفيض او اجراء تخفيض جزئي لا يضر بحقوق </a:t>
            </a:r>
            <a:r>
              <a:rPr lang="ar-IQ" b="0" dirty="0" smtClean="0"/>
              <a:t>.</a:t>
            </a:r>
            <a:endParaRPr lang="ar-IQ" b="0" dirty="0"/>
          </a:p>
          <a:p>
            <a:pPr algn="just" rtl="1"/>
            <a:endParaRPr lang="en-US" b="0" dirty="0"/>
          </a:p>
        </p:txBody>
      </p:sp>
    </p:spTree>
    <p:extLst>
      <p:ext uri="{BB962C8B-B14F-4D97-AF65-F5344CB8AC3E}">
        <p14:creationId xmlns:p14="http://schemas.microsoft.com/office/powerpoint/2010/main" val="2272573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400800"/>
          </a:xfrm>
        </p:spPr>
        <p:txBody>
          <a:bodyPr>
            <a:normAutofit fontScale="92500" lnSpcReduction="10000"/>
          </a:bodyPr>
          <a:lstStyle/>
          <a:p>
            <a:pPr algn="just" rtl="1"/>
            <a:r>
              <a:rPr lang="ar-IQ" dirty="0"/>
              <a:t>المساهمون </a:t>
            </a:r>
            <a:r>
              <a:rPr lang="ar-IQ" dirty="0" smtClean="0"/>
              <a:t>:</a:t>
            </a:r>
            <a:endParaRPr lang="ar-IQ" dirty="0"/>
          </a:p>
          <a:p>
            <a:pPr algn="just" rtl="1"/>
            <a:r>
              <a:rPr lang="ar-IQ" b="0" dirty="0"/>
              <a:t>   يعتبر مساهماً كل من كان عضواً في الشركة اي ملكاً لسهم فاكثر من السهام المكونة لرأسمالها ولا فرق ان يكون من بين مؤسسيها ابتداء او اكتتب لاحقاً في الشركة المساهمة ببعض اسهمها عند زيادة رأسمالها او ان تكون ملكية الاسهم قد الت عن طريق الميراث او الهبة او البيع . </a:t>
            </a:r>
          </a:p>
          <a:p>
            <a:pPr algn="just" rtl="1"/>
            <a:r>
              <a:rPr lang="ar-IQ" b="0" dirty="0"/>
              <a:t>   القاعدة كما بيناه هي ان لكل عراقي حق اكتساب العضوية في الشركات مالم يكن غير مقيم في العراق او في قطر عربي اخر دون عذر مشروع او كان ممنوعه لشخصه او لصفته من عضوية الشركة بموجب قانون او قرار صادر من الجهة المختصة في الدولة . </a:t>
            </a:r>
          </a:p>
          <a:p>
            <a:pPr algn="just" rtl="1"/>
            <a:r>
              <a:rPr lang="ar-IQ" b="0" dirty="0"/>
              <a:t>   ويتمتع المساهم بحقوق اقراها القانون وتترتب عليه التزامات عليه اداؤها والقاعدة هي ان يستوي جميع الشركاء في التمتع بالحقوق ويخضعون لنفس الالتزامات . </a:t>
            </a:r>
          </a:p>
          <a:p>
            <a:pPr algn="just" rtl="1"/>
            <a:r>
              <a:rPr lang="ar-IQ" dirty="0" smtClean="0"/>
              <a:t>اولاً: حقوق </a:t>
            </a:r>
            <a:r>
              <a:rPr lang="ar-IQ" dirty="0"/>
              <a:t>المساهم </a:t>
            </a:r>
            <a:r>
              <a:rPr lang="ar-IQ" dirty="0" smtClean="0"/>
              <a:t> </a:t>
            </a:r>
            <a:r>
              <a:rPr lang="ar-IQ" dirty="0"/>
              <a:t>المالية </a:t>
            </a:r>
            <a:r>
              <a:rPr lang="ar-IQ" dirty="0" smtClean="0"/>
              <a:t>: </a:t>
            </a:r>
            <a:endParaRPr lang="ar-IQ" dirty="0"/>
          </a:p>
          <a:p>
            <a:pPr algn="just" rtl="1"/>
            <a:r>
              <a:rPr lang="ar-IQ" b="0" dirty="0"/>
              <a:t>1- الحصول على الارباح حسب اسهمها في الشركة .</a:t>
            </a:r>
          </a:p>
          <a:p>
            <a:pPr algn="just" rtl="1"/>
            <a:r>
              <a:rPr lang="ar-IQ" b="0" dirty="0"/>
              <a:t>2- التصرف بالأسهم على سبيل نقل ملكيتها او وضعها تأميناً للدين .</a:t>
            </a:r>
          </a:p>
          <a:p>
            <a:pPr algn="just" rtl="1"/>
            <a:r>
              <a:rPr lang="ar-IQ" b="0" dirty="0"/>
              <a:t>3- انتقال ملكية الاسهم عند الوفاة الة ورثته حسب القسام الشرعي وفقاً للإجراءات المنصوص عليها قانوناً .</a:t>
            </a:r>
          </a:p>
          <a:p>
            <a:pPr algn="just" rtl="1"/>
            <a:r>
              <a:rPr lang="ar-IQ" b="0" dirty="0"/>
              <a:t>4- اولوية او افضلية الاكتتاب بالأسهم في الشركة المساهمة عند زيادة راس المال الشركة .</a:t>
            </a:r>
          </a:p>
          <a:p>
            <a:pPr algn="just" rtl="1"/>
            <a:r>
              <a:rPr lang="ar-IQ" b="0" dirty="0"/>
              <a:t>5- المطالبة بالتعويض عن اية اضرار تلحق به جراء خطأ المؤسسين عن تأسيس الشركة او خطأ صادر عن رئيس او اعضاء مجلس الادارة .</a:t>
            </a:r>
          </a:p>
          <a:p>
            <a:pPr algn="just" rtl="1"/>
            <a:r>
              <a:rPr lang="ar-IQ" b="0" dirty="0"/>
              <a:t>5- استيفاء استحقاقه من موجودات الشركة عن التصفية ان مالك الاسهم المقيد في سجلات الشركة هو الذي له الحق في قبض المبالغ المستحقة عن نصيبه في الموجودات . </a:t>
            </a:r>
          </a:p>
        </p:txBody>
      </p:sp>
    </p:spTree>
    <p:extLst>
      <p:ext uri="{BB962C8B-B14F-4D97-AF65-F5344CB8AC3E}">
        <p14:creationId xmlns:p14="http://schemas.microsoft.com/office/powerpoint/2010/main" val="3233194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324600"/>
          </a:xfrm>
        </p:spPr>
        <p:txBody>
          <a:bodyPr/>
          <a:lstStyle/>
          <a:p>
            <a:pPr algn="just" rtl="1"/>
            <a:r>
              <a:rPr lang="ar-IQ" dirty="0"/>
              <a:t>ثانياً : حقوق المساهم الادارية او غير </a:t>
            </a:r>
            <a:r>
              <a:rPr lang="ar-IQ" dirty="0" smtClean="0"/>
              <a:t>المالية: </a:t>
            </a:r>
            <a:endParaRPr lang="ar-IQ" dirty="0"/>
          </a:p>
          <a:p>
            <a:pPr algn="just" rtl="1"/>
            <a:r>
              <a:rPr lang="ar-IQ" b="0" dirty="0" smtClean="0"/>
              <a:t>1- حق </a:t>
            </a:r>
            <a:r>
              <a:rPr lang="ar-IQ" b="0" dirty="0"/>
              <a:t>البقاء في الشركة .</a:t>
            </a:r>
          </a:p>
          <a:p>
            <a:pPr algn="just" rtl="1"/>
            <a:r>
              <a:rPr lang="ar-IQ" b="0" dirty="0" smtClean="0"/>
              <a:t>2- المشاركة </a:t>
            </a:r>
            <a:r>
              <a:rPr lang="ar-IQ" b="0" dirty="0"/>
              <a:t>في اجتماعات الهيئة العامة .</a:t>
            </a:r>
          </a:p>
          <a:p>
            <a:pPr algn="just" rtl="1"/>
            <a:r>
              <a:rPr lang="ar-IQ" b="0" dirty="0" smtClean="0"/>
              <a:t>3- يجوز </a:t>
            </a:r>
            <a:r>
              <a:rPr lang="ar-IQ" b="0" dirty="0"/>
              <a:t>لمن يحملون 10% في الاقل من قيمة الاسهم المكتتب بها الطلب من المسجل اختيار مفتش للتفتيش عند وجود ادعاء مسبب بمخالفة الشركة لأحكام القانون او عقدها او قرارات هيئتها .</a:t>
            </a:r>
          </a:p>
          <a:p>
            <a:pPr algn="just" rtl="1"/>
            <a:r>
              <a:rPr lang="ar-IQ" b="0" dirty="0" smtClean="0"/>
              <a:t>4- المشاركة </a:t>
            </a:r>
            <a:r>
              <a:rPr lang="ar-IQ" b="0" dirty="0"/>
              <a:t>في مجلس الادارة ما دام متمتعاً بالشروط المطلوبة لذلك .</a:t>
            </a:r>
          </a:p>
          <a:p>
            <a:pPr algn="just" rtl="1"/>
            <a:r>
              <a:rPr lang="ar-IQ" b="0" smtClean="0"/>
              <a:t>5- الاطلاع </a:t>
            </a:r>
            <a:r>
              <a:rPr lang="ar-IQ" b="0" dirty="0"/>
              <a:t>على سجل الاعضاء المتضمن اسماء ومهنة وعدد اسهم كل عضو وتاريخ تملكه وارقام الاسهم . </a:t>
            </a:r>
          </a:p>
          <a:p>
            <a:pPr algn="just" rtl="1"/>
            <a:endParaRPr lang="en-US" b="0" dirty="0"/>
          </a:p>
        </p:txBody>
      </p:sp>
    </p:spTree>
    <p:extLst>
      <p:ext uri="{BB962C8B-B14F-4D97-AF65-F5344CB8AC3E}">
        <p14:creationId xmlns:p14="http://schemas.microsoft.com/office/powerpoint/2010/main" val="32456946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39</TotalTime>
  <Words>815</Words>
  <Application>Microsoft Office PowerPoint</Application>
  <PresentationFormat>On-screen Show (4:3)</PresentationFormat>
  <Paragraphs>38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Essential</vt:lpstr>
      <vt:lpstr>وزارة التعليم العالي والبحث العلمي جامعة النهرين كلية الحقوق</vt:lpstr>
      <vt:lpstr>     المحاضرة العاشرة تخفيض رأس المال</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النهرين كلية الحقوق</dc:title>
  <dc:creator>lenovo</dc:creator>
  <cp:lastModifiedBy>Windows User</cp:lastModifiedBy>
  <cp:revision>22</cp:revision>
  <dcterms:created xsi:type="dcterms:W3CDTF">2006-08-16T00:00:00Z</dcterms:created>
  <dcterms:modified xsi:type="dcterms:W3CDTF">2024-07-03T15:53:22Z</dcterms:modified>
</cp:coreProperties>
</file>