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7/3/2024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7/3/2024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676400"/>
          </a:xfrm>
        </p:spPr>
        <p:txBody>
          <a:bodyPr>
            <a:normAutofit/>
          </a:bodyPr>
          <a:lstStyle/>
          <a:p>
            <a:pPr algn="r" rtl="1"/>
            <a:r>
              <a:rPr lang="ar-IQ" sz="2400" b="1" dirty="0" smtClean="0">
                <a:latin typeface="Arial Black" panose="020B0A04020102020204" pitchFamily="34" charset="0"/>
                <a:cs typeface="+mn-cs"/>
              </a:rPr>
              <a:t>وزارة التعليم العالي والبحث العلمي</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جامعة النهرين</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كلية الحقوق</a:t>
            </a:r>
            <a:endParaRPr lang="en-US" sz="2400" b="1" dirty="0">
              <a:latin typeface="Arial Black" panose="020B0A04020102020204" pitchFamily="34" charset="0"/>
              <a:cs typeface="+mn-cs"/>
            </a:endParaRPr>
          </a:p>
        </p:txBody>
      </p:sp>
      <p:sp>
        <p:nvSpPr>
          <p:cNvPr id="3" name="Subtitle 2"/>
          <p:cNvSpPr>
            <a:spLocks noGrp="1"/>
          </p:cNvSpPr>
          <p:nvPr>
            <p:ph type="subTitle" idx="1"/>
          </p:nvPr>
        </p:nvSpPr>
        <p:spPr>
          <a:xfrm>
            <a:off x="1371600" y="2438400"/>
            <a:ext cx="6400800" cy="3733800"/>
          </a:xfrm>
        </p:spPr>
        <p:txBody>
          <a:bodyPr>
            <a:normAutofit/>
          </a:bodyPr>
          <a:lstStyle/>
          <a:p>
            <a:pPr algn="ctr" rtl="1"/>
            <a:r>
              <a:rPr lang="ar-IQ" sz="3600" b="1" dirty="0" smtClean="0">
                <a:solidFill>
                  <a:srgbClr val="C00000"/>
                </a:solidFill>
                <a:latin typeface="Copperplate Gothic Bold" panose="020E0705020206020404" pitchFamily="34" charset="0"/>
              </a:rPr>
              <a:t>الشركات التجارية</a:t>
            </a:r>
          </a:p>
          <a:p>
            <a:pPr algn="ctr" rtl="1"/>
            <a:r>
              <a:rPr lang="ar-IQ" sz="2800" b="1" dirty="0" smtClean="0">
                <a:solidFill>
                  <a:schemeClr val="tx1"/>
                </a:solidFill>
                <a:latin typeface="Copperplate Gothic Bold" panose="020E0705020206020404" pitchFamily="34" charset="0"/>
              </a:rPr>
              <a:t>المرحلة الثالثة</a:t>
            </a:r>
          </a:p>
          <a:p>
            <a:pPr algn="ctr" rtl="1"/>
            <a:endParaRPr lang="ar-IQ" sz="2800" b="1" dirty="0" smtClean="0">
              <a:solidFill>
                <a:schemeClr val="tx1"/>
              </a:solidFill>
              <a:latin typeface="Copperplate Gothic Bold" panose="020E0705020206020404" pitchFamily="34" charset="0"/>
            </a:endParaRPr>
          </a:p>
          <a:p>
            <a:pPr algn="ctr" rtl="1"/>
            <a:endParaRPr lang="ar-IQ" b="1" dirty="0" smtClean="0">
              <a:solidFill>
                <a:schemeClr val="tx1"/>
              </a:solidFill>
              <a:latin typeface="Copperplate Gothic Bold" panose="020E0705020206020404" pitchFamily="34" charset="0"/>
            </a:endParaRPr>
          </a:p>
          <a:p>
            <a:pPr algn="ctr" rtl="1"/>
            <a:r>
              <a:rPr lang="ar-IQ" sz="2800" b="1" dirty="0" smtClean="0">
                <a:solidFill>
                  <a:schemeClr val="tx1"/>
                </a:solidFill>
                <a:latin typeface="Copperplate Gothic Bold" panose="020E0705020206020404" pitchFamily="34" charset="0"/>
              </a:rPr>
              <a:t>استاذ المادة</a:t>
            </a:r>
          </a:p>
          <a:p>
            <a:pPr algn="ctr" rtl="1"/>
            <a:r>
              <a:rPr lang="ar-IQ" sz="3600" b="1" dirty="0" smtClean="0">
                <a:solidFill>
                  <a:srgbClr val="C00000"/>
                </a:solidFill>
                <a:latin typeface="Copperplate Gothic Bold" panose="020E0705020206020404" pitchFamily="34" charset="0"/>
              </a:rPr>
              <a:t>د. براق عبدالله مطر</a:t>
            </a:r>
            <a:endParaRPr lang="en-US" sz="3600" b="1" dirty="0">
              <a:solidFill>
                <a:srgbClr val="C00000"/>
              </a:solidFill>
              <a:latin typeface="Copperplate Gothic Bold" panose="020E07050202060204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8255" y="457200"/>
            <a:ext cx="1524000" cy="1698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76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fontScale="90000"/>
          </a:bodyPr>
          <a:lstStyle/>
          <a:p>
            <a:pPr algn="ctr" rtl="1"/>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effectLst/>
              </a:rPr>
              <a:t/>
            </a:r>
            <a:br>
              <a:rPr lang="ar-IQ" sz="2800" dirty="0" smtClean="0">
                <a:effectLst/>
              </a:rPr>
            </a:br>
            <a:r>
              <a:rPr lang="ar-IQ" sz="2800" dirty="0">
                <a:effectLst/>
              </a:rPr>
              <a:t/>
            </a:r>
            <a:br>
              <a:rPr lang="ar-IQ" sz="2800" dirty="0">
                <a:effectLst/>
              </a:rPr>
            </a:br>
            <a:r>
              <a:rPr lang="ar-IQ" sz="3100" dirty="0" smtClean="0"/>
              <a:t>المحاضرة </a:t>
            </a:r>
            <a:r>
              <a:rPr lang="ar-IQ" sz="3100" dirty="0" smtClean="0"/>
              <a:t>الحادية عشرة</a:t>
            </a:r>
            <a:r>
              <a:rPr lang="ar-IQ" sz="3100" dirty="0"/>
              <a:t/>
            </a:r>
            <a:br>
              <a:rPr lang="ar-IQ" sz="3100" dirty="0"/>
            </a:br>
            <a:r>
              <a:rPr lang="ar-IQ" sz="3100" dirty="0" smtClean="0"/>
              <a:t>الاكتتاب بالاسهم</a:t>
            </a:r>
            <a:endParaRPr lang="en-US" sz="3100" dirty="0"/>
          </a:p>
        </p:txBody>
      </p:sp>
      <p:sp>
        <p:nvSpPr>
          <p:cNvPr id="3" name="Content Placeholder 2"/>
          <p:cNvSpPr>
            <a:spLocks noGrp="1"/>
          </p:cNvSpPr>
          <p:nvPr>
            <p:ph idx="1"/>
          </p:nvPr>
        </p:nvSpPr>
        <p:spPr>
          <a:xfrm>
            <a:off x="457200" y="1447800"/>
            <a:ext cx="7620000" cy="5029200"/>
          </a:xfrm>
        </p:spPr>
        <p:txBody>
          <a:bodyPr>
            <a:normAutofit fontScale="92500" lnSpcReduction="20000"/>
          </a:bodyPr>
          <a:lstStyle/>
          <a:p>
            <a:pPr algn="just" rtl="1"/>
            <a:r>
              <a:rPr lang="ar-IQ" sz="2400" b="0" dirty="0"/>
              <a:t> الاكتتاب هو اعلان الرغبة من جانب المكتتب في الاشتراك في الشركة والالتزام بما يتوجب على الشريك فيها وبعبارة اخرى هو شراء اسهم الشركة المساهمة من قبل الجمهور عند طرحها للاكتتاب ولا يجوز حصره على فئة معينة كحصره في سكنه محافظة دون اخرى ويتولى المصرف ادارة عملية الاكتتاب وقد مر بنا ان المشرّع العراقي يفرض بحسب المادة 39 سالفة الذكر على المؤسسين طرح نسبة معينة من الاسهم للاكتتاب بها من قبل الجمهور وهو لا يجوز اقتسامهم للاسهم بينهم او ما يسمى بالاكتتاب الفوري . </a:t>
            </a:r>
          </a:p>
          <a:p>
            <a:pPr algn="just" rtl="1"/>
            <a:r>
              <a:rPr lang="ar-IQ" sz="2400" b="0" dirty="0"/>
              <a:t>ان المؤسسين يلجؤون الى الاكتتاب الفوري في بعض الفروض منها </a:t>
            </a:r>
            <a:r>
              <a:rPr lang="ar-IQ" sz="2400" b="0" dirty="0" smtClean="0"/>
              <a:t>: </a:t>
            </a:r>
            <a:endParaRPr lang="ar-IQ" sz="2400" b="0" dirty="0"/>
          </a:p>
          <a:p>
            <a:pPr algn="just" rtl="1"/>
            <a:r>
              <a:rPr lang="ar-IQ" sz="2400" b="0" dirty="0" smtClean="0"/>
              <a:t>1- اذا </a:t>
            </a:r>
            <a:r>
              <a:rPr lang="ar-IQ" sz="2400" b="0" dirty="0"/>
              <a:t>اراد شركاء في شركة اشخاص تبديلها الى شركة مساهمة .</a:t>
            </a:r>
          </a:p>
          <a:p>
            <a:pPr algn="just" rtl="1"/>
            <a:r>
              <a:rPr lang="ar-IQ" sz="2400" b="0" dirty="0" smtClean="0"/>
              <a:t>2- اذا تكون </a:t>
            </a:r>
            <a:r>
              <a:rPr lang="ar-IQ" sz="2400" b="0" dirty="0"/>
              <a:t>راس المال في معظمه من حصص عينية تقدم بها المؤسسين </a:t>
            </a:r>
            <a:r>
              <a:rPr lang="ar-IQ" sz="2400" b="0" dirty="0" smtClean="0"/>
              <a:t>.</a:t>
            </a:r>
          </a:p>
          <a:p>
            <a:pPr algn="just" rtl="1"/>
            <a:r>
              <a:rPr lang="ar-IQ" sz="2400" b="0" dirty="0" smtClean="0"/>
              <a:t>3- اذا </a:t>
            </a:r>
            <a:r>
              <a:rPr lang="ar-IQ" sz="2400" b="0" dirty="0"/>
              <a:t>اندمجت شركتان او اكثر في شركة جديدة يتكون رأسمالها من الاصول الكلية للشركات المندمجة .</a:t>
            </a:r>
          </a:p>
          <a:p>
            <a:pPr algn="just" rtl="1"/>
            <a:r>
              <a:rPr lang="ar-IQ" sz="2400" b="0" dirty="0" smtClean="0"/>
              <a:t>4- تجنب </a:t>
            </a:r>
            <a:r>
              <a:rPr lang="ar-IQ" sz="2400" b="0" dirty="0"/>
              <a:t>اجراءات التأسيس سيما بالنسبة لاكتتاب الجمهور فيصار الى اكتتاب المؤسسين بالأسهم حتى اذا انشئت الشركة قاموا ببيعها الى الاخرين .</a:t>
            </a:r>
          </a:p>
          <a:p>
            <a:pPr algn="just" rtl="1"/>
            <a:endParaRPr lang="en-US" sz="2400" b="0" dirty="0"/>
          </a:p>
        </p:txBody>
      </p:sp>
    </p:spTree>
    <p:extLst>
      <p:ext uri="{BB962C8B-B14F-4D97-AF65-F5344CB8AC3E}">
        <p14:creationId xmlns:p14="http://schemas.microsoft.com/office/powerpoint/2010/main" val="150612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6096000"/>
          </a:xfrm>
        </p:spPr>
        <p:txBody>
          <a:bodyPr/>
          <a:lstStyle/>
          <a:p>
            <a:pPr algn="just" rtl="1"/>
            <a:r>
              <a:rPr lang="ar-IQ" dirty="0"/>
              <a:t>اجراءات الاكتتاب </a:t>
            </a:r>
            <a:r>
              <a:rPr lang="ar-IQ" dirty="0" smtClean="0"/>
              <a:t>:</a:t>
            </a:r>
            <a:endParaRPr lang="ar-IQ" dirty="0"/>
          </a:p>
          <a:p>
            <a:pPr algn="just" rtl="1"/>
            <a:r>
              <a:rPr lang="ar-IQ" b="0" dirty="0"/>
              <a:t>   أوجب قانون الشركات كما اسلفنا على المؤسسين الاكتتاب بنسبه من اسهم الشركات المساهمة الخاصة والمختلطة وطرح المتبقي منها على الجمهور للاكتتاب بها وذلك خلال مدة ستين يوماً من تاريخ موافقة المسجل على تأسيسها ويتراوح القدر المطروح للاكتتاب 25% - 40% من السهام في المساهمة الخاصة ونسبة 49% - 80% منها في المساهمة الخاصة ويتم وفق الاجراءات التالية :</a:t>
            </a:r>
          </a:p>
          <a:p>
            <a:pPr algn="just" rtl="1"/>
            <a:r>
              <a:rPr lang="ar-IQ" b="0" dirty="0" smtClean="0"/>
              <a:t>1-  </a:t>
            </a:r>
            <a:r>
              <a:rPr lang="ar-IQ" b="0" dirty="0"/>
              <a:t>تبدأ اجراءات الاكتتاب من خلال بيع الاسهم للجمهور بعد اصدار المؤسسون بيان الاكتتاب الذي يتضمن جملة من المعلومات التي يهم الجمهور الراغب بالشراء  للاطلاع عليها بالتنسيق مع مسجل </a:t>
            </a:r>
            <a:r>
              <a:rPr lang="ar-IQ" b="0" dirty="0" smtClean="0"/>
              <a:t>الشركات.</a:t>
            </a:r>
          </a:p>
          <a:p>
            <a:pPr algn="just" rtl="1"/>
            <a:r>
              <a:rPr lang="ar-IQ" b="0" dirty="0"/>
              <a:t>2- ان عملية الاكتتاب تجري وفقا ً لما أشترطه المشرّع العراقي بنص المادة 41/أولا من قبل احد المصارف. </a:t>
            </a:r>
            <a:endParaRPr lang="ar-IQ" b="0" dirty="0" smtClean="0"/>
          </a:p>
          <a:p>
            <a:pPr algn="just" rtl="1"/>
            <a:r>
              <a:rPr lang="ar-IQ" b="0" dirty="0"/>
              <a:t>3- تجري عملية الاكتتاب وفق استمارة مطبوعة تحمل اسم الشركة وتتضمن جملة معلومات يملأها الراغب بالشراء منها . </a:t>
            </a:r>
            <a:endParaRPr lang="ar-IQ" b="0" dirty="0" smtClean="0"/>
          </a:p>
          <a:p>
            <a:pPr algn="just" rtl="1"/>
            <a:r>
              <a:rPr lang="ar-IQ" b="0" dirty="0"/>
              <a:t>4- ان مدة الاكتتاب يجب ان لا تقل عن ثلاثين يوما, ولا تزيد على ستين يوما. واذا ما انتهت المدة المذكورة دون ان تبلغ نسبة الاكتتاب ( مع ما اكتتب به المؤسسون) 75% من رأس المال الاسمي. توجب تمديدها مدة اخرى لا تزيد على ستين يوما وفقا ً لما ورد بنص المادة 42 من قانون الشركات </a:t>
            </a:r>
            <a:r>
              <a:rPr lang="ar-IQ" b="0" dirty="0" smtClean="0"/>
              <a:t>النافذ، </a:t>
            </a:r>
            <a:r>
              <a:rPr lang="ar-IQ" b="0" dirty="0"/>
              <a:t>على ان يعيد المسجل نشر بيان الاكتتاب مع اعلان التمديد.</a:t>
            </a:r>
            <a:endParaRPr lang="en-US" b="0" dirty="0"/>
          </a:p>
        </p:txBody>
      </p:sp>
    </p:spTree>
    <p:extLst>
      <p:ext uri="{BB962C8B-B14F-4D97-AF65-F5344CB8AC3E}">
        <p14:creationId xmlns:p14="http://schemas.microsoft.com/office/powerpoint/2010/main" val="989373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400800"/>
          </a:xfrm>
        </p:spPr>
        <p:txBody>
          <a:bodyPr/>
          <a:lstStyle/>
          <a:p>
            <a:pPr algn="just" rtl="1"/>
            <a:r>
              <a:rPr lang="ar-IQ" b="0" dirty="0" smtClean="0"/>
              <a:t>5- اذا </a:t>
            </a:r>
            <a:r>
              <a:rPr lang="ar-IQ" b="0" dirty="0"/>
              <a:t>لم يبلغ الاكتتاب بعد انتهاء مدة التمديد (75%) من رأس المال الاسمي يصار </a:t>
            </a:r>
            <a:r>
              <a:rPr lang="ar-IQ" b="0" dirty="0" smtClean="0"/>
              <a:t>اما الى رجوع المؤسسين عن تأسيس الشركة، او تخفيض رأس مال الشركة بحيث تكون النسبة المكتتب بها مساوية لـ (75%) من رأس المال االاسمي.</a:t>
            </a:r>
          </a:p>
          <a:p>
            <a:pPr algn="just" rtl="1"/>
            <a:r>
              <a:rPr lang="ar-IQ" b="0" dirty="0"/>
              <a:t>6- اذا ما انتهت مدة الاكتتاب توجب على المصرف غلقه والاعلان عن ذلك في صحيفتين يوميتين وتبليغ المؤسسين بذلك ونرى ان الاعلان عن غلق الاكتتاب يكون بعد انتهاء مدته الاصلية ( 30-60 ) يوماً وفترة التمديد اللاحقة لها ان وجدت لا تزيد على ستين يوماً ويلاحظ ان </a:t>
            </a:r>
            <a:r>
              <a:rPr lang="ar-IQ" b="0" dirty="0" smtClean="0"/>
              <a:t>المشرع </a:t>
            </a:r>
            <a:r>
              <a:rPr lang="ar-IQ" b="0" dirty="0"/>
              <a:t>العراقي اوجب نشر بيان الاكتتاب في النشرة الخاصة بالمسجل وفي صحيفتين يوميتين في الاقل </a:t>
            </a:r>
            <a:r>
              <a:rPr lang="ar-IQ" b="0" dirty="0" smtClean="0"/>
              <a:t>.</a:t>
            </a:r>
          </a:p>
          <a:p>
            <a:pPr algn="just" rtl="1"/>
            <a:r>
              <a:rPr lang="ar-IQ" dirty="0"/>
              <a:t>بطلان الشركة ومسؤولية المؤسسين :</a:t>
            </a:r>
          </a:p>
          <a:p>
            <a:pPr algn="just" rtl="1"/>
            <a:r>
              <a:rPr lang="ar-IQ" b="0" dirty="0"/>
              <a:t>   يسأل كل من تسبب في بطلان الشركة المساهمة عن جميع الاضرار في مواجهة من اصابه ضرر نجم عن عيوب التأسيس وتقع هذه المسؤولية على المؤسسين واعضاء مجلس الادارة الاول كل في حدود ما صدر منه والمسؤولية هذه تقصيرية وهي تكون تضامنية بين فاعلي </a:t>
            </a:r>
            <a:r>
              <a:rPr lang="ar-IQ" b="0" dirty="0" smtClean="0"/>
              <a:t>الضرر </a:t>
            </a:r>
            <a:r>
              <a:rPr lang="ar-IQ" b="0" dirty="0"/>
              <a:t>عند تعددهم في بعض </a:t>
            </a:r>
            <a:r>
              <a:rPr lang="ar-IQ" b="0" smtClean="0"/>
              <a:t>التشريعات.</a:t>
            </a:r>
          </a:p>
          <a:p>
            <a:pPr algn="just" rtl="1"/>
            <a:endParaRPr lang="ar-IQ" b="0" dirty="0"/>
          </a:p>
        </p:txBody>
      </p:sp>
    </p:spTree>
    <p:extLst>
      <p:ext uri="{BB962C8B-B14F-4D97-AF65-F5344CB8AC3E}">
        <p14:creationId xmlns:p14="http://schemas.microsoft.com/office/powerpoint/2010/main" val="24002143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48</TotalTime>
  <Words>548</Words>
  <Application>Microsoft Office PowerPoint</Application>
  <PresentationFormat>On-screen Show (4:3)</PresentationFormat>
  <Paragraphs>24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Essential</vt:lpstr>
      <vt:lpstr>وزارة التعليم العالي والبحث العلمي جامعة النهرين كلية الحقوق</vt:lpstr>
      <vt:lpstr>     المحاضرة الحادية عشرة الاكتتاب بالاسهم</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النهرين كلية الحقوق</dc:title>
  <dc:creator>lenovo</dc:creator>
  <cp:lastModifiedBy>Windows User</cp:lastModifiedBy>
  <cp:revision>27</cp:revision>
  <dcterms:created xsi:type="dcterms:W3CDTF">2006-08-16T00:00:00Z</dcterms:created>
  <dcterms:modified xsi:type="dcterms:W3CDTF">2024-07-03T16:11:56Z</dcterms:modified>
</cp:coreProperties>
</file>