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7/3/2024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7/3/2024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676400"/>
          </a:xfrm>
        </p:spPr>
        <p:txBody>
          <a:bodyPr>
            <a:normAutofit/>
          </a:bodyPr>
          <a:lstStyle/>
          <a:p>
            <a:pPr algn="r" rtl="1"/>
            <a:r>
              <a:rPr lang="ar-IQ" sz="2400" b="1" dirty="0" smtClean="0">
                <a:latin typeface="Arial Black" panose="020B0A04020102020204" pitchFamily="34" charset="0"/>
                <a:cs typeface="+mn-cs"/>
              </a:rPr>
              <a:t>وزارة التعليم العالي والبحث العلمي</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جامعة النهرين</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كلية الحقوق</a:t>
            </a:r>
            <a:endParaRPr lang="en-US" sz="2400" b="1" dirty="0">
              <a:latin typeface="Arial Black" panose="020B0A04020102020204" pitchFamily="34" charset="0"/>
              <a:cs typeface="+mn-cs"/>
            </a:endParaRPr>
          </a:p>
        </p:txBody>
      </p:sp>
      <p:sp>
        <p:nvSpPr>
          <p:cNvPr id="3" name="Subtitle 2"/>
          <p:cNvSpPr>
            <a:spLocks noGrp="1"/>
          </p:cNvSpPr>
          <p:nvPr>
            <p:ph type="subTitle" idx="1"/>
          </p:nvPr>
        </p:nvSpPr>
        <p:spPr>
          <a:xfrm>
            <a:off x="1371600" y="2438400"/>
            <a:ext cx="6400800" cy="3733800"/>
          </a:xfrm>
        </p:spPr>
        <p:txBody>
          <a:bodyPr>
            <a:normAutofit/>
          </a:bodyPr>
          <a:lstStyle/>
          <a:p>
            <a:pPr algn="ctr" rtl="1"/>
            <a:r>
              <a:rPr lang="ar-IQ" sz="3600" b="1" dirty="0" smtClean="0">
                <a:solidFill>
                  <a:srgbClr val="C00000"/>
                </a:solidFill>
                <a:latin typeface="Copperplate Gothic Bold" panose="020E0705020206020404" pitchFamily="34" charset="0"/>
              </a:rPr>
              <a:t>الشركات التجارية</a:t>
            </a:r>
          </a:p>
          <a:p>
            <a:pPr algn="ctr" rtl="1"/>
            <a:r>
              <a:rPr lang="ar-IQ" sz="2800" b="1" dirty="0" smtClean="0">
                <a:solidFill>
                  <a:schemeClr val="tx1"/>
                </a:solidFill>
                <a:latin typeface="Copperplate Gothic Bold" panose="020E0705020206020404" pitchFamily="34" charset="0"/>
              </a:rPr>
              <a:t>المرحلة الثالثة</a:t>
            </a:r>
          </a:p>
          <a:p>
            <a:pPr algn="ctr" rtl="1"/>
            <a:endParaRPr lang="ar-IQ" sz="2800" b="1" dirty="0" smtClean="0">
              <a:solidFill>
                <a:schemeClr val="tx1"/>
              </a:solidFill>
              <a:latin typeface="Copperplate Gothic Bold" panose="020E0705020206020404" pitchFamily="34" charset="0"/>
            </a:endParaRPr>
          </a:p>
          <a:p>
            <a:pPr algn="ctr" rtl="1"/>
            <a:endParaRPr lang="ar-IQ" b="1" dirty="0" smtClean="0">
              <a:solidFill>
                <a:schemeClr val="tx1"/>
              </a:solidFill>
              <a:latin typeface="Copperplate Gothic Bold" panose="020E0705020206020404" pitchFamily="34" charset="0"/>
            </a:endParaRPr>
          </a:p>
          <a:p>
            <a:pPr algn="ctr" rtl="1"/>
            <a:r>
              <a:rPr lang="ar-IQ" sz="2800" b="1" dirty="0" smtClean="0">
                <a:solidFill>
                  <a:schemeClr val="tx1"/>
                </a:solidFill>
                <a:latin typeface="Copperplate Gothic Bold" panose="020E0705020206020404" pitchFamily="34" charset="0"/>
              </a:rPr>
              <a:t>استاذ المادة</a:t>
            </a:r>
          </a:p>
          <a:p>
            <a:pPr algn="ctr" rtl="1"/>
            <a:r>
              <a:rPr lang="ar-IQ" sz="3600" b="1" dirty="0" smtClean="0">
                <a:solidFill>
                  <a:srgbClr val="C00000"/>
                </a:solidFill>
                <a:latin typeface="Copperplate Gothic Bold" panose="020E0705020206020404" pitchFamily="34" charset="0"/>
              </a:rPr>
              <a:t>د. براق عبدالله مطر</a:t>
            </a:r>
            <a:endParaRPr lang="en-US" sz="3600" b="1" dirty="0">
              <a:solidFill>
                <a:srgbClr val="C00000"/>
              </a:solidFill>
              <a:latin typeface="Copperplate Gothic Bold" panose="020E07050202060204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8255" y="457200"/>
            <a:ext cx="1524000" cy="1698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76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pPr algn="ctr" rtl="1"/>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effectLst/>
              </a:rPr>
              <a:t/>
            </a:r>
            <a:br>
              <a:rPr lang="ar-IQ" sz="2800" dirty="0" smtClean="0">
                <a:effectLst/>
              </a:rPr>
            </a:br>
            <a:r>
              <a:rPr lang="ar-IQ" sz="2800" dirty="0">
                <a:effectLst/>
              </a:rPr>
              <a:t/>
            </a:r>
            <a:br>
              <a:rPr lang="ar-IQ" sz="2800" dirty="0">
                <a:effectLst/>
              </a:rPr>
            </a:br>
            <a:r>
              <a:rPr lang="ar-IQ" sz="3100" dirty="0" smtClean="0"/>
              <a:t>المحاضرة </a:t>
            </a:r>
            <a:r>
              <a:rPr lang="ar-IQ" sz="3100" dirty="0" smtClean="0"/>
              <a:t>الثانية عشرة</a:t>
            </a:r>
            <a:r>
              <a:rPr lang="ar-IQ" sz="3100" dirty="0"/>
              <a:t/>
            </a:r>
            <a:br>
              <a:rPr lang="ar-IQ" sz="3100" dirty="0"/>
            </a:br>
            <a:r>
              <a:rPr lang="ar-IQ" sz="3100" dirty="0"/>
              <a:t>الأسهم والسندات التي تصدرها الشركة</a:t>
            </a:r>
            <a:endParaRPr lang="en-US" sz="3100" dirty="0"/>
          </a:p>
        </p:txBody>
      </p:sp>
      <p:sp>
        <p:nvSpPr>
          <p:cNvPr id="3" name="Content Placeholder 2"/>
          <p:cNvSpPr>
            <a:spLocks noGrp="1"/>
          </p:cNvSpPr>
          <p:nvPr>
            <p:ph idx="1"/>
          </p:nvPr>
        </p:nvSpPr>
        <p:spPr>
          <a:xfrm>
            <a:off x="457200" y="1752600"/>
            <a:ext cx="7620000" cy="4800600"/>
          </a:xfrm>
        </p:spPr>
        <p:txBody>
          <a:bodyPr>
            <a:normAutofit lnSpcReduction="10000"/>
          </a:bodyPr>
          <a:lstStyle/>
          <a:p>
            <a:pPr algn="just" rtl="1"/>
            <a:r>
              <a:rPr lang="ar-IQ" sz="2400" dirty="0" smtClean="0"/>
              <a:t>اولاً: الاسهم </a:t>
            </a:r>
            <a:r>
              <a:rPr lang="ar-IQ" sz="2400" dirty="0"/>
              <a:t>: </a:t>
            </a:r>
            <a:endParaRPr lang="ar-IQ" sz="2400" dirty="0" smtClean="0"/>
          </a:p>
          <a:p>
            <a:pPr algn="just" rtl="1"/>
            <a:r>
              <a:rPr lang="ar-IQ" sz="2400" b="0" dirty="0" smtClean="0"/>
              <a:t>السهم هو </a:t>
            </a:r>
            <a:r>
              <a:rPr lang="ar-IQ" sz="2400" b="0" dirty="0"/>
              <a:t>حق او نصيب المساهم في شركة الاموال ويقابل حصة الشريك في شركات الاشخاص وهو حق ذو طبيعة منقولة ولو كانت الشركة تملك عقاراً ان ما يقدمه المساهم للشركة من اموال انما يقدمه على سبيل التمليك فيخرج من ملكة ليدخل في ملك الشخص المعنوي ( الشركة ) ولا يكون للمساهم بعد ذلك الا مجرد نصيب محتمل فيما تحققه الشركة من ارباح او في الاموال المتبقية من موجوداتها بعد التصفية . </a:t>
            </a:r>
            <a:endParaRPr lang="ar-IQ" sz="2400" b="0" dirty="0" smtClean="0"/>
          </a:p>
          <a:p>
            <a:pPr algn="just" rtl="1"/>
            <a:r>
              <a:rPr lang="ar-IQ" sz="2400" dirty="0"/>
              <a:t>أنواع الاسهم : </a:t>
            </a:r>
          </a:p>
          <a:p>
            <a:pPr algn="just" rtl="1"/>
            <a:r>
              <a:rPr lang="ar-IQ" sz="2400" b="0" dirty="0"/>
              <a:t>   تعرف قوانين الشركات المختلفة صوراً شتى من الاسهم فهناك الاسهم النقدية والاسهم العينية واسهم التمتع والاسهم الممتازة والاسهم الاسمية او </a:t>
            </a:r>
            <a:r>
              <a:rPr lang="ar-IQ" sz="2400" b="0" dirty="0" smtClean="0"/>
              <a:t>لحاملها. وجدير بالذكر </a:t>
            </a:r>
            <a:r>
              <a:rPr lang="ar-IQ" sz="2400" b="0" dirty="0"/>
              <a:t>ان القانون العراقي لا يعرف الا الاسهم النقدية فقط ولا يسمح بسواها . </a:t>
            </a:r>
          </a:p>
          <a:p>
            <a:pPr algn="just" rtl="1"/>
            <a:endParaRPr lang="en-US" sz="2400" b="0" dirty="0"/>
          </a:p>
        </p:txBody>
      </p:sp>
    </p:spTree>
    <p:extLst>
      <p:ext uri="{BB962C8B-B14F-4D97-AF65-F5344CB8AC3E}">
        <p14:creationId xmlns:p14="http://schemas.microsoft.com/office/powerpoint/2010/main" val="150612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248400"/>
          </a:xfrm>
        </p:spPr>
        <p:txBody>
          <a:bodyPr/>
          <a:lstStyle/>
          <a:p>
            <a:pPr algn="just" rtl="1"/>
            <a:r>
              <a:rPr lang="ar-IQ" dirty="0"/>
              <a:t>بيع الاسهم : </a:t>
            </a:r>
          </a:p>
          <a:p>
            <a:pPr algn="just" rtl="1"/>
            <a:r>
              <a:rPr lang="ar-IQ" b="0" dirty="0"/>
              <a:t>اولاً : يعتبر التنازل عن السهم عن طريق التداول من الحقوق الاساسية للمساهم في الشركة المساهمة ولا يجوز قانوناً حرمانه منه وكل نص يرد بالعقد من شأنه حرمانه من هذا الحق يعتبر كأن لم يكن لان الشركة ان فقدت طابع تداول الاسهم فقدت صفتها المساهمة وقد نصت المادة 139 من القانون المصري صراحة على هذا المعنى حيث يكون السهم قابلاً للتداول ولا يجوز النص على عكس ذلك في نظام الشركة وينسجم ذلك مع الاعتبار المالي الذي تقوم عليه مثل هذه الشركات ويجوز تضمين عقد الشركة ما يفيد وجوب اتباع بعض الاجراءات التنظيمية عند اتجاه نية المساهم الى بيعها . </a:t>
            </a:r>
          </a:p>
          <a:p>
            <a:pPr algn="just" rtl="1"/>
            <a:r>
              <a:rPr lang="ar-IQ" b="0" dirty="0"/>
              <a:t>ثانياً : لا يجوز للمساهم من القطاع </a:t>
            </a:r>
            <a:r>
              <a:rPr lang="ar-IQ" b="0" dirty="0" smtClean="0"/>
              <a:t>العام </a:t>
            </a:r>
            <a:r>
              <a:rPr lang="ar-IQ" b="0" dirty="0"/>
              <a:t>في الشركات المختلطة المساهمة منها والمحدودة نقل ملكية اسهمه اذا ادى ذلك الى انخفاض نسبة مساهمة انقطاع الاشتراكي عن 25% من رأس المال ومفهوم المخالفة يفيد جواز بيع الاسهم المذكورة اذا كان ذلك لا يؤدي الى انقاض نسبة مساهمة القطاع الاشتراكي ومبررات هذا الاستثناء واضحة وتتمثل في ضمان الدور الفعال لهذا القطاع في ادارة الشركة . </a:t>
            </a:r>
          </a:p>
          <a:p>
            <a:pPr algn="just" rtl="1"/>
            <a:r>
              <a:rPr lang="ar-IQ" b="0" dirty="0"/>
              <a:t>ثالثاً : لا يجوز للمؤسس من القطاع الخاص نقل ملكية الاسهم الا بأقرب الاجلين : </a:t>
            </a:r>
          </a:p>
          <a:p>
            <a:pPr algn="just" rtl="1"/>
            <a:r>
              <a:rPr lang="ar-IQ" b="0" dirty="0"/>
              <a:t>أ‌-	مضي </a:t>
            </a:r>
            <a:r>
              <a:rPr lang="ar-IQ" b="0" dirty="0" smtClean="0"/>
              <a:t>سنة </a:t>
            </a:r>
            <a:r>
              <a:rPr lang="ar-IQ" b="0" dirty="0"/>
              <a:t>على تأسيس الشركة .</a:t>
            </a:r>
          </a:p>
          <a:p>
            <a:pPr algn="just" rtl="1"/>
            <a:r>
              <a:rPr lang="ar-IQ" b="0" dirty="0"/>
              <a:t>ب‌-	توزيع ارباح لا تقل عن 5% من رأس المال .</a:t>
            </a:r>
          </a:p>
          <a:p>
            <a:pPr algn="just" rtl="1"/>
            <a:endParaRPr lang="en-US" b="0" dirty="0"/>
          </a:p>
        </p:txBody>
      </p:sp>
    </p:spTree>
    <p:extLst>
      <p:ext uri="{BB962C8B-B14F-4D97-AF65-F5344CB8AC3E}">
        <p14:creationId xmlns:p14="http://schemas.microsoft.com/office/powerpoint/2010/main" val="2706610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620000" cy="6324600"/>
          </a:xfrm>
        </p:spPr>
        <p:txBody>
          <a:bodyPr/>
          <a:lstStyle/>
          <a:p>
            <a:pPr algn="just" rtl="1"/>
            <a:r>
              <a:rPr lang="ar-IQ" b="0" dirty="0"/>
              <a:t>رابعاً :- لا يجوز للمساهم من القطاع الخاص نقل ملكية اسهمه في بعض الحالات المقررة منها وهي : </a:t>
            </a:r>
          </a:p>
          <a:p>
            <a:pPr algn="just" rtl="1"/>
            <a:r>
              <a:rPr lang="ar-IQ" b="0" dirty="0" smtClean="0"/>
              <a:t>أ‌- اذا </a:t>
            </a:r>
            <a:r>
              <a:rPr lang="ar-IQ" b="0" dirty="0"/>
              <a:t>كانت مرهونة او محجوزة او محبوسة بقرار قضائي .</a:t>
            </a:r>
          </a:p>
          <a:p>
            <a:pPr algn="just" rtl="1"/>
            <a:r>
              <a:rPr lang="ar-IQ" b="0" dirty="0" smtClean="0"/>
              <a:t>ب‌- فقدان </a:t>
            </a:r>
            <a:r>
              <a:rPr lang="ar-IQ" b="0" dirty="0"/>
              <a:t>الشهادة التي تؤيد حق ملكيته لها وعدم اعطاء بدلها علما ان المشروع العراقي لم يتطرق الى الاجراءات الواجبة عند فقدان الاسهم .</a:t>
            </a:r>
          </a:p>
          <a:p>
            <a:pPr algn="just" rtl="1"/>
            <a:r>
              <a:rPr lang="ar-IQ" b="0" dirty="0" smtClean="0"/>
              <a:t>ت‌- ان </a:t>
            </a:r>
            <a:r>
              <a:rPr lang="ar-IQ" b="0" dirty="0"/>
              <a:t>يكون للشركة دين على الاسهم المراد نقل ملكيتها .</a:t>
            </a:r>
          </a:p>
          <a:p>
            <a:pPr algn="just" rtl="1"/>
            <a:r>
              <a:rPr lang="ar-IQ" b="0" dirty="0" smtClean="0"/>
              <a:t>ث‌- ان </a:t>
            </a:r>
            <a:r>
              <a:rPr lang="ar-IQ" b="0" dirty="0"/>
              <a:t>يكون من يريد تمليكها من المحظور عليهم شراء الاسهم والحق ان تصور وجود دين للشركة على الاسهم لا يتحقق الا في الشركة المساهمة . </a:t>
            </a:r>
          </a:p>
          <a:p>
            <a:pPr algn="just" rtl="1"/>
            <a:r>
              <a:rPr lang="ar-IQ" b="0" dirty="0"/>
              <a:t>خامساً : يتمتع المساهمون في الشركة المحدودة بما يسمى ب حق الاسترداد حيث يرجح المساهم فيها على غيره في شراء الاسهم عند رغبة احد الشركاء في بيعها وقد فرض قانون الشركات على الشريك اذا ما رغب في بيع الاسهم ان يبلغ بقية المساهمين معه في الشركة المحدودة عن طريق المدير المفوض مبينا عدد الاسهم المراد بيعها وارقامها والمبلغ الذي يطلبه ثمنا لها والمبلغ الذي عرضه عليه الغير لكل سهم مؤيدا من طالب الشراء فاذا مضت مدة ثلاثين يوما على تبليغ المساهمين دون ان يتقدم منهم راغب للشراء او اذا ما عرض الراغب بالشراء مبلغا يقل عن المطلوب او المعروض من الغير او طلب تجزئة الصفقة كان لمالك الاسهم الحق في بعها للغير بالثمن الذي عرض عليه من المساهمين فاذا بيعت للغير بمثل ما عرض عليه من المساهمين او باقل منه اعتبر البيع باطلاً . </a:t>
            </a:r>
          </a:p>
          <a:p>
            <a:pPr algn="just" rtl="1"/>
            <a:endParaRPr lang="en-US" b="0" dirty="0"/>
          </a:p>
        </p:txBody>
      </p:sp>
    </p:spTree>
    <p:extLst>
      <p:ext uri="{BB962C8B-B14F-4D97-AF65-F5344CB8AC3E}">
        <p14:creationId xmlns:p14="http://schemas.microsoft.com/office/powerpoint/2010/main" val="2923805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620000" cy="6324600"/>
          </a:xfrm>
        </p:spPr>
        <p:txBody>
          <a:bodyPr>
            <a:normAutofit fontScale="92500" lnSpcReduction="20000"/>
          </a:bodyPr>
          <a:lstStyle/>
          <a:p>
            <a:pPr algn="just" rtl="1"/>
            <a:r>
              <a:rPr lang="ar-IQ" dirty="0"/>
              <a:t>رهن الاسهم : </a:t>
            </a:r>
          </a:p>
          <a:p>
            <a:pPr algn="just" rtl="1"/>
            <a:r>
              <a:rPr lang="ar-IQ" b="0" dirty="0"/>
              <a:t>   القاعدة في القانون العراقي هي جواز رهن الاسهم المملوكة للقطاع الخاص في الشركة المختلطة المساهمة والمحدودة . ومفهوم المخالفة يعني ان اسهم القطاع الاشتراكي لا يمكن ان ترهن ويجوز رهن الاسهم في شركات المساهمة والمحدودة (الخاصة) . ويجب ان يؤشر عقد الرهن في سجل خاص لدى الشركة. ولا ترفع اشارة الرهن الا بعد تسجيل موافقة المرتهن على فكه. او تنفيذا لحكم قضائي مكتسب الدرجة القطعية. وتأشير الرهن في سجل الشركة يعتبر ركنا شكليا مطلوبا لانعقاد الرهن ونفاذه قبل الشركة.</a:t>
            </a:r>
          </a:p>
          <a:p>
            <a:pPr algn="just" rtl="1"/>
            <a:r>
              <a:rPr lang="ar-IQ" dirty="0"/>
              <a:t>الحجز على السهام :</a:t>
            </a:r>
          </a:p>
          <a:p>
            <a:pPr algn="just" rtl="1"/>
            <a:r>
              <a:rPr lang="ar-IQ" b="0" dirty="0"/>
              <a:t>   يتم الحجز على الاسهم وفق الاحكام التالية</a:t>
            </a:r>
            <a:r>
              <a:rPr lang="ar-IQ" b="0" dirty="0" smtClean="0"/>
              <a:t>:</a:t>
            </a:r>
            <a:endParaRPr lang="ar-IQ" b="0" dirty="0"/>
          </a:p>
          <a:p>
            <a:pPr algn="just" rtl="1"/>
            <a:r>
              <a:rPr lang="ar-IQ" dirty="0"/>
              <a:t>اولاً : </a:t>
            </a:r>
            <a:r>
              <a:rPr lang="ar-IQ" b="0" dirty="0"/>
              <a:t>في الشركات المساهمة والمحدودة ( المختلطة </a:t>
            </a:r>
            <a:r>
              <a:rPr lang="ar-IQ" b="0" dirty="0" smtClean="0"/>
              <a:t>):</a:t>
            </a:r>
            <a:endParaRPr lang="ar-IQ" b="0" dirty="0"/>
          </a:p>
          <a:p>
            <a:pPr algn="just" rtl="1"/>
            <a:r>
              <a:rPr lang="ar-IQ" b="0" dirty="0"/>
              <a:t>أ – يجوز حجز الاسهم المملوكة للقطاع الخاص تأمينا واستيفاء لدين على تلك الاسهم. ويجب ان يؤشر قرار الحجز الصادر من جهة مختصة في سجل خاص لدى الشركة.</a:t>
            </a:r>
          </a:p>
          <a:p>
            <a:pPr algn="just" rtl="1"/>
            <a:r>
              <a:rPr lang="ar-IQ" b="0" dirty="0"/>
              <a:t>ب – لا يجوز حجز الاسهم العائدة للقطاع </a:t>
            </a:r>
            <a:r>
              <a:rPr lang="ar-IQ" b="0" dirty="0" smtClean="0"/>
              <a:t>العام </a:t>
            </a:r>
            <a:r>
              <a:rPr lang="ar-IQ" b="0" dirty="0"/>
              <a:t>.</a:t>
            </a:r>
          </a:p>
          <a:p>
            <a:pPr algn="just" rtl="1"/>
            <a:r>
              <a:rPr lang="ar-IQ" dirty="0"/>
              <a:t>ثانياً : </a:t>
            </a:r>
            <a:r>
              <a:rPr lang="ar-IQ" b="0" dirty="0"/>
              <a:t>في الشركة المساهمة والمحدودة الخاصة. يجوز حجز اسهم الشريك فيها بعد تأشير قرار الحجز في سجلات الشركة .</a:t>
            </a:r>
          </a:p>
          <a:p>
            <a:pPr algn="just" rtl="1"/>
            <a:r>
              <a:rPr lang="ar-IQ" dirty="0"/>
              <a:t>ثالثاً : </a:t>
            </a:r>
            <a:r>
              <a:rPr lang="ar-IQ" b="0" dirty="0"/>
              <a:t>قدر تعلق الامر بحجز الاسهم في الشركات المحدودة . نشير الى ان الحجز فد ينتهي بالتنفيذ على الاسهم وبيعها ضمن اجراءات معينة. والتساؤل قائم حول حق الشركاء في التقدم على الغير عند رغبتهم في الشراء . وفيما يتوجب على الدائن او المدين (صاحب الاسهم) اعلام الشركاء بتاريخ البيع. ولا نتردد في الاجابة بالإيجاب. لان البيع الجبري لا يلغي حق الشركاء الاخرين في الاسترداد لا سيما اذا ما لاحظنا الطايع الشخصي الذي تتسم به الشركة المحدودة. وحرص المشرع في ان لا يفرض على الشركاء شريك اخر قد لا يكونون متوائمين معه او لا يودون مشاركته).</a:t>
            </a:r>
          </a:p>
        </p:txBody>
      </p:sp>
    </p:spTree>
    <p:extLst>
      <p:ext uri="{BB962C8B-B14F-4D97-AF65-F5344CB8AC3E}">
        <p14:creationId xmlns:p14="http://schemas.microsoft.com/office/powerpoint/2010/main" val="3953288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324600"/>
          </a:xfrm>
        </p:spPr>
        <p:txBody>
          <a:bodyPr/>
          <a:lstStyle/>
          <a:p>
            <a:pPr algn="just" rtl="1"/>
            <a:r>
              <a:rPr lang="ar-IQ" dirty="0"/>
              <a:t>ثانياً : سندات القرض : </a:t>
            </a:r>
            <a:endParaRPr lang="ar-IQ" dirty="0" smtClean="0"/>
          </a:p>
          <a:p>
            <a:pPr algn="just" rtl="1"/>
            <a:r>
              <a:rPr lang="ar-IQ" b="0" dirty="0" smtClean="0"/>
              <a:t>للشركة </a:t>
            </a:r>
            <a:r>
              <a:rPr lang="ar-IQ" b="0" dirty="0"/>
              <a:t>ان تقترض بطريق إصدارها لسندات اسمية ,وذلك من خلال دعوه توجهها الى الجمهور لهذا الغرض ,وتمنح المقرض سندات بمقابل المبالغ التي اقرضها الى الشركة, مع إلزام الاخيرة بدفع فائدة الى الأول في أجال محددة ومعينة. لذلك يمكن تعريف سند القرض بأنه " ورقة مالية اسمية قابلة للتداول وغير قابلة للتجزئة تمثل حق دائنية لحاملها تجاه الشركة " وقد أشارت لذلك المادة 77 من قانون الشركات النافذ ويذكر أن سندات القرض تحمل أرقام متسلسلة لكل اصدار وتختم بختم الشركة. كما لا يمكن ان تصدر الشركة سندات القرض الا بعد استيفاء الشروط الاتية :-</a:t>
            </a:r>
          </a:p>
          <a:p>
            <a:pPr algn="just" rtl="1"/>
            <a:r>
              <a:rPr lang="ar-IQ" b="0" dirty="0"/>
              <a:t>1‌- ان يكون رأس مالها مدفوعاً بالكامل.</a:t>
            </a:r>
          </a:p>
          <a:p>
            <a:pPr algn="just" rtl="1"/>
            <a:r>
              <a:rPr lang="ar-IQ" b="0" dirty="0"/>
              <a:t>2‌- ان لا يتجاوز مجموع مبلغ القرض الصادر مقدار رأس مال الشركة.</a:t>
            </a:r>
          </a:p>
          <a:p>
            <a:pPr algn="just" rtl="1"/>
            <a:r>
              <a:rPr lang="ar-IQ" b="0" dirty="0"/>
              <a:t>3- ان توافق الهيأة العامة في الشركة على اصدار هذه السندات وذلك بناءً على توصية من قبل مجلس الإدارة فيها.</a:t>
            </a:r>
          </a:p>
          <a:p>
            <a:pPr algn="just" rtl="1"/>
            <a:endParaRPr lang="en-US" b="0" dirty="0"/>
          </a:p>
        </p:txBody>
      </p:sp>
    </p:spTree>
    <p:extLst>
      <p:ext uri="{BB962C8B-B14F-4D97-AF65-F5344CB8AC3E}">
        <p14:creationId xmlns:p14="http://schemas.microsoft.com/office/powerpoint/2010/main" val="2490428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172200"/>
          </a:xfrm>
        </p:spPr>
        <p:txBody>
          <a:bodyPr/>
          <a:lstStyle/>
          <a:p>
            <a:pPr algn="just" rtl="1"/>
            <a:r>
              <a:rPr lang="ar-IQ" dirty="0"/>
              <a:t>أهم الاختلافات بين الأسهم وسندات القرض هي ما يلي :</a:t>
            </a:r>
          </a:p>
          <a:p>
            <a:pPr algn="just" rtl="1"/>
            <a:r>
              <a:rPr lang="ar-IQ" b="0" dirty="0"/>
              <a:t>  1- إن حامل سند القرض يعتبر دائناً للشركة بقيمة القرض ، بينما يعتبر المساهم عضواً فيها وليس دائناً لها ، أي ان حامل السند هو صاحب حق ضد الشركة ، بينما المساهم هو صاحب حق في الشركة .</a:t>
            </a:r>
          </a:p>
          <a:p>
            <a:pPr algn="just" rtl="1"/>
            <a:r>
              <a:rPr lang="ar-IQ" b="0" dirty="0"/>
              <a:t>2- يكون لحامل سند القرض الحق في استيفاء فائدة معينة تدفع له في آجال محددة سواء حققت الشركة أرباحاً أو لم تحقق ذلك ، بينما لا يكون للمساهم إلا الحق في الحصول على الأرباح اذا تحققت فعلاً .</a:t>
            </a:r>
          </a:p>
          <a:p>
            <a:pPr algn="just" rtl="1"/>
            <a:r>
              <a:rPr lang="ar-IQ" b="0" dirty="0"/>
              <a:t>3- لا يجوز لحامل سند القرض – كقاعدة – الاشتراك في إدارة الشركة ، بينما من الثابت أن للمساهم الحق في ادارة الشركة والرقابة على أعمالها من خلال حضور اجتماعات الهيئة العامة.</a:t>
            </a:r>
          </a:p>
        </p:txBody>
      </p:sp>
    </p:spTree>
    <p:extLst>
      <p:ext uri="{BB962C8B-B14F-4D97-AF65-F5344CB8AC3E}">
        <p14:creationId xmlns:p14="http://schemas.microsoft.com/office/powerpoint/2010/main" val="702472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42</TotalTime>
  <Words>1079</Words>
  <Application>Microsoft Office PowerPoint</Application>
  <PresentationFormat>On-screen Show (4:3)</PresentationFormat>
  <Paragraphs>42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Essential</vt:lpstr>
      <vt:lpstr>وزارة التعليم العالي والبحث العلمي جامعة النهرين كلية الحقوق</vt:lpstr>
      <vt:lpstr>     المحاضرة الثانية عشرة الأسهم والسندات التي تصدرها الشركة</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النهرين كلية الحقوق</dc:title>
  <dc:creator>lenovo</dc:creator>
  <cp:lastModifiedBy>Windows User</cp:lastModifiedBy>
  <cp:revision>27</cp:revision>
  <dcterms:created xsi:type="dcterms:W3CDTF">2006-08-16T00:00:00Z</dcterms:created>
  <dcterms:modified xsi:type="dcterms:W3CDTF">2024-07-03T16:26:23Z</dcterms:modified>
</cp:coreProperties>
</file>