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6/25/2024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6/25/2024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الثانية</a:t>
            </a:r>
            <a:r>
              <a:rPr lang="ar-IQ" sz="3100" dirty="0"/>
              <a:t/>
            </a:r>
            <a:br>
              <a:rPr lang="ar-IQ" sz="3100" dirty="0"/>
            </a:br>
            <a:r>
              <a:rPr lang="ar-IQ" sz="3100" dirty="0" smtClean="0"/>
              <a:t>الشروط الموضوعية الخاصة والشروط الشكلية لعقد الشركة</a:t>
            </a:r>
            <a:endParaRPr lang="en-US" sz="3100" dirty="0"/>
          </a:p>
        </p:txBody>
      </p:sp>
      <p:sp>
        <p:nvSpPr>
          <p:cNvPr id="3" name="Content Placeholder 2"/>
          <p:cNvSpPr>
            <a:spLocks noGrp="1"/>
          </p:cNvSpPr>
          <p:nvPr>
            <p:ph idx="1"/>
          </p:nvPr>
        </p:nvSpPr>
        <p:spPr>
          <a:xfrm>
            <a:off x="457200" y="1371600"/>
            <a:ext cx="7620000" cy="5029200"/>
          </a:xfrm>
        </p:spPr>
        <p:txBody>
          <a:bodyPr>
            <a:normAutofit/>
          </a:bodyPr>
          <a:lstStyle/>
          <a:p>
            <a:pPr algn="ctr" rtl="1"/>
            <a:r>
              <a:rPr lang="ar-IQ" sz="2400" dirty="0" smtClean="0"/>
              <a:t>الشروط الموضوعية الخاصة لعقد الشركة</a:t>
            </a:r>
          </a:p>
          <a:p>
            <a:pPr lvl="0" algn="just" rtl="1">
              <a:spcBef>
                <a:spcPts val="0"/>
              </a:spcBef>
              <a:spcAft>
                <a:spcPts val="0"/>
              </a:spcAft>
            </a:pPr>
            <a:r>
              <a:rPr lang="ar-IQ" sz="2400" dirty="0">
                <a:solidFill>
                  <a:srgbClr val="000000"/>
                </a:solidFill>
              </a:rPr>
              <a:t>اولاً : تعدد الشركاء </a:t>
            </a:r>
          </a:p>
          <a:p>
            <a:pPr lvl="0" algn="just" rtl="1">
              <a:spcBef>
                <a:spcPts val="0"/>
              </a:spcBef>
              <a:spcAft>
                <a:spcPts val="0"/>
              </a:spcAft>
            </a:pPr>
            <a:r>
              <a:rPr lang="ar-IQ" sz="2400" b="0" dirty="0">
                <a:solidFill>
                  <a:srgbClr val="000000"/>
                </a:solidFill>
              </a:rPr>
              <a:t>   بما ان الشركة عقد فان ابرام هذا العقد يستلزم بالضرورة وجود اكثر من طرف واحد ففكرة العقد بمقتضى القواعد العامة تقوم على ارتباط الايجاب الصادر من احد العاقدين بقبول الاخر على وجه يثبت اثره في المعقود عليه لذا وانطلاقاً من الشركة لا تعني كمفهوم عام سوى المشاركة فانه يفترض لقيام هذه المشاركة وجود طرفين على الاقل بل ان القانون العراقي يوجب لصحة قيام بعض الشركات وجود خمسة شركاء مؤسسين على الاقل كما هو الامر بخصوص الشركة المساهمة، فبمقتضى نص الفقرة الاولى من المادة السادسة من قانون الشركات يجب ان لا يقل عدد اعضاء الشركة المساهمة سواء كانت مختلطة او خاصة عن خمسة اشخاص هذا ويعتبر توفر الحد الادنى من الشركاء شرطاً لازماً طيلة بقاء الشركة فلا يقتصر اشتراطه في مرحلة دون اخرى بل يستلزم وجوده طيلة الفترة الزمنية المحددة لبقاء الشركة .</a:t>
            </a:r>
          </a:p>
          <a:p>
            <a:pPr algn="just" rtl="1"/>
            <a:endParaRPr lang="ar-IQ" sz="2400" dirty="0"/>
          </a:p>
          <a:p>
            <a:pPr algn="just" rtl="1"/>
            <a:endParaRPr lang="en-US" sz="240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821363"/>
          </a:xfrm>
        </p:spPr>
        <p:txBody>
          <a:bodyPr>
            <a:normAutofit/>
          </a:bodyPr>
          <a:lstStyle/>
          <a:p>
            <a:pPr algn="just" rtl="1"/>
            <a:r>
              <a:rPr lang="ar-IQ" sz="2400" dirty="0"/>
              <a:t>ثانياً : تقديم الحصص</a:t>
            </a:r>
          </a:p>
          <a:p>
            <a:pPr algn="just" rtl="1"/>
            <a:r>
              <a:rPr lang="ar-IQ" sz="2400" b="0" dirty="0"/>
              <a:t>لما كانت الشركة تهدف الى استغلال مشروع اقتصادي معين فيجب ان يساهم كل شريك بنصيب يطلق عليه الحصة لتكوين رأس مال الشركة اللازم لتحقيق ذلك الهدف اضافة الى ذلك فان الشركة من عقود المعاوضة التي يأخذ فيها اطراف العقد مقابلاً لما يقدموه </a:t>
            </a:r>
            <a:r>
              <a:rPr lang="ar-IQ" sz="2400" b="0" dirty="0" smtClean="0"/>
              <a:t>كحصة، من </a:t>
            </a:r>
            <a:r>
              <a:rPr lang="ar-IQ" sz="2400" b="0" dirty="0"/>
              <a:t>هنا يبرر التزام الشركاء بتقديم الحصص كالتزام معاوضة </a:t>
            </a:r>
            <a:r>
              <a:rPr lang="ar-IQ" sz="2400" b="0" dirty="0" smtClean="0"/>
              <a:t>.</a:t>
            </a:r>
            <a:endParaRPr lang="ar-IQ" sz="2400" b="0" dirty="0"/>
          </a:p>
          <a:p>
            <a:pPr algn="just" rtl="1"/>
            <a:r>
              <a:rPr lang="ar-IQ" sz="2400" b="0" dirty="0"/>
              <a:t>ويمكن تصنيف الحصص الى </a:t>
            </a:r>
            <a:r>
              <a:rPr lang="ar-IQ" sz="2400" b="0" dirty="0" smtClean="0"/>
              <a:t>:</a:t>
            </a:r>
            <a:endParaRPr lang="ar-IQ" sz="2400" b="0" dirty="0"/>
          </a:p>
          <a:p>
            <a:pPr algn="just" rtl="1"/>
            <a:r>
              <a:rPr lang="ar-IQ" sz="2400" dirty="0"/>
              <a:t>أ‌- الحصة النقدية </a:t>
            </a:r>
          </a:p>
          <a:p>
            <a:pPr algn="just" rtl="1"/>
            <a:r>
              <a:rPr lang="ar-IQ" sz="2400" b="0" dirty="0"/>
              <a:t>تكون حصة الشريك في الغالب نقدية بصورة مبلغ محدد من النقود فاذا التزم الشريك بتقديم مثل هذه الحصة فأن العلاقة بينه وبين الشركة تكون كعلاقة المدين بدائنه ويترتب على ذلك اعتبار الحصة ديناً في ذمة الشريك يجوز للشركة ان تطالبه بها في الميعاد المتفق </a:t>
            </a:r>
            <a:r>
              <a:rPr lang="ar-IQ" sz="2400" b="0" dirty="0" smtClean="0"/>
              <a:t>عليه. </a:t>
            </a:r>
            <a:endParaRPr lang="ar-IQ" sz="2400" b="0" dirty="0"/>
          </a:p>
          <a:p>
            <a:pPr algn="just" rtl="1"/>
            <a:endParaRPr lang="en-US" sz="2400" b="0" dirty="0"/>
          </a:p>
        </p:txBody>
      </p:sp>
    </p:spTree>
    <p:extLst>
      <p:ext uri="{BB962C8B-B14F-4D97-AF65-F5344CB8AC3E}">
        <p14:creationId xmlns:p14="http://schemas.microsoft.com/office/powerpoint/2010/main" val="1415045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6400800"/>
          </a:xfrm>
        </p:spPr>
        <p:txBody>
          <a:bodyPr>
            <a:normAutofit lnSpcReduction="10000"/>
          </a:bodyPr>
          <a:lstStyle/>
          <a:p>
            <a:pPr algn="just" rtl="1"/>
            <a:r>
              <a:rPr lang="ar-IQ" sz="2400" dirty="0"/>
              <a:t>ب‌- الحصة العينية </a:t>
            </a:r>
            <a:r>
              <a:rPr lang="ar-IQ" sz="2400" dirty="0" smtClean="0"/>
              <a:t>: </a:t>
            </a:r>
            <a:endParaRPr lang="ar-IQ" sz="2400" dirty="0"/>
          </a:p>
          <a:p>
            <a:pPr algn="just" rtl="1"/>
            <a:r>
              <a:rPr lang="ar-IQ" sz="2400" b="0" dirty="0"/>
              <a:t>قد تكون الحصة المقدمة من الشريك عينية ويراد بهذه الحصة كل مال منقول او غير منقول تكون له قيمة مادية يمكن تقديرها بالنقد وينصرف معنى المال الغير منقول الى العقار كأن تكون الحصة ارضاً او بناء اما المال </a:t>
            </a:r>
            <a:r>
              <a:rPr lang="ar-IQ" sz="2400" b="0" dirty="0" smtClean="0"/>
              <a:t>المنقول، فقد </a:t>
            </a:r>
            <a:r>
              <a:rPr lang="ar-IQ" sz="2400" b="0" dirty="0"/>
              <a:t>يكون من طبيعة مادية كالآلات والمهمات والبضائع او من طبيعة معنوية كحقوق الاختراع او العلامات التجارية او حقوق الملكية </a:t>
            </a:r>
            <a:r>
              <a:rPr lang="ar-IQ" sz="2400" b="0" dirty="0" smtClean="0"/>
              <a:t>الادبية، ومن </a:t>
            </a:r>
            <a:r>
              <a:rPr lang="ar-IQ" sz="2400" b="0" dirty="0"/>
              <a:t>الجائز ان تكون الحصة العينية ديناً للشريك في ذمة الغير عندها ينبغي اتباع اجراءات حوالة الحق المقررة بمقتضى القواعد </a:t>
            </a:r>
            <a:r>
              <a:rPr lang="ar-IQ" sz="2400" b="0" dirty="0" smtClean="0"/>
              <a:t>العامة. </a:t>
            </a:r>
          </a:p>
          <a:p>
            <a:pPr algn="just" rtl="1"/>
            <a:r>
              <a:rPr lang="ar-IQ" sz="2400" dirty="0"/>
              <a:t>ج- الحصة الصناعية </a:t>
            </a:r>
            <a:r>
              <a:rPr lang="ar-IQ" sz="2400" dirty="0" smtClean="0"/>
              <a:t>:</a:t>
            </a:r>
            <a:endParaRPr lang="ar-IQ" sz="2400" dirty="0"/>
          </a:p>
          <a:p>
            <a:pPr algn="just" rtl="1"/>
            <a:r>
              <a:rPr lang="ar-IQ" sz="2400" b="0" dirty="0"/>
              <a:t>   لا يشترط ان </a:t>
            </a:r>
            <a:r>
              <a:rPr lang="ar-IQ" sz="2400" b="0" dirty="0" smtClean="0"/>
              <a:t>تكون </a:t>
            </a:r>
            <a:r>
              <a:rPr lang="ar-IQ" sz="2400" b="0" dirty="0"/>
              <a:t>حصة الشريك في </a:t>
            </a:r>
            <a:r>
              <a:rPr lang="ar-IQ" sz="2400" b="0" dirty="0" smtClean="0"/>
              <a:t>رأس </a:t>
            </a:r>
            <a:r>
              <a:rPr lang="ar-IQ" sz="2400" b="0" dirty="0"/>
              <a:t>مال الشركة مبلغاً من النقود او مالا من الاموال المنقولة او غير </a:t>
            </a:r>
            <a:r>
              <a:rPr lang="ar-IQ" sz="2400" b="0" dirty="0" smtClean="0"/>
              <a:t>المنقولة، بل </a:t>
            </a:r>
            <a:r>
              <a:rPr lang="ar-IQ" sz="2400" b="0" dirty="0"/>
              <a:t>يجوز ان تكون عبارة عن عمل احد </a:t>
            </a:r>
            <a:r>
              <a:rPr lang="ar-IQ" sz="2400" b="0" dirty="0" smtClean="0"/>
              <a:t>الشركاء، </a:t>
            </a:r>
            <a:r>
              <a:rPr lang="ar-IQ" sz="2400" b="0" dirty="0"/>
              <a:t>ويطلق على الحصة المقدمة على هذا النحو بالحصة الصناعية وتشير الفقرة الاولى من المادة الرابعة من قانون الشركات لهذه الحصة </a:t>
            </a:r>
            <a:r>
              <a:rPr lang="ar-IQ" sz="2400" b="0" dirty="0" smtClean="0"/>
              <a:t>صراحة، اذ </a:t>
            </a:r>
            <a:r>
              <a:rPr lang="ar-IQ" sz="2400" b="0" dirty="0"/>
              <a:t>تقول الشركة عقد به يلتزم شخصان او اكثر بتقديم </a:t>
            </a:r>
            <a:r>
              <a:rPr lang="ar-IQ" sz="2400" b="0" dirty="0" smtClean="0"/>
              <a:t>حصة </a:t>
            </a:r>
            <a:r>
              <a:rPr lang="ar-IQ" sz="2400" b="0" dirty="0"/>
              <a:t>من مال او </a:t>
            </a:r>
            <a:r>
              <a:rPr lang="ar-IQ" sz="2400" b="0" dirty="0" smtClean="0"/>
              <a:t>عمل، </a:t>
            </a:r>
            <a:r>
              <a:rPr lang="ar-IQ" sz="2400" b="0" dirty="0"/>
              <a:t>الا انه من غير الممكن ان تكون حصص جميع الشركاء صناعية اذ يفترض بذمة الشركة ان تضم قيماً </a:t>
            </a:r>
            <a:r>
              <a:rPr lang="ar-IQ" sz="2400" b="0" dirty="0" smtClean="0"/>
              <a:t>مالية مادية لكي </a:t>
            </a:r>
            <a:r>
              <a:rPr lang="ar-IQ" sz="2400" b="0" dirty="0"/>
              <a:t>تكون ضماناً للدائنين </a:t>
            </a:r>
            <a:r>
              <a:rPr lang="ar-IQ" sz="2400" b="0" dirty="0" smtClean="0"/>
              <a:t>ولكي </a:t>
            </a:r>
            <a:r>
              <a:rPr lang="ar-IQ" sz="2400" b="0" dirty="0"/>
              <a:t>يمكن التنفيذ </a:t>
            </a:r>
            <a:r>
              <a:rPr lang="ar-IQ" sz="2400" b="0" dirty="0" smtClean="0"/>
              <a:t>عليها. </a:t>
            </a:r>
            <a:endParaRPr lang="ar-IQ" sz="2400" b="0" dirty="0"/>
          </a:p>
          <a:p>
            <a:pPr algn="just" rtl="1"/>
            <a:endParaRPr lang="ar-IQ" sz="2400" b="0" dirty="0" smtClean="0"/>
          </a:p>
          <a:p>
            <a:pPr algn="just" rtl="1"/>
            <a:endParaRPr lang="ar-IQ" sz="2400" b="0" dirty="0"/>
          </a:p>
          <a:p>
            <a:pPr algn="just" rtl="1"/>
            <a:endParaRPr lang="en-US" sz="2400" b="0" dirty="0"/>
          </a:p>
        </p:txBody>
      </p:sp>
    </p:spTree>
    <p:extLst>
      <p:ext uri="{BB962C8B-B14F-4D97-AF65-F5344CB8AC3E}">
        <p14:creationId xmlns:p14="http://schemas.microsoft.com/office/powerpoint/2010/main" val="983786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821363"/>
          </a:xfrm>
        </p:spPr>
        <p:txBody>
          <a:bodyPr>
            <a:normAutofit fontScale="92500" lnSpcReduction="20000"/>
          </a:bodyPr>
          <a:lstStyle/>
          <a:p>
            <a:pPr algn="just" rtl="1"/>
            <a:r>
              <a:rPr lang="ar-IQ" sz="2400" dirty="0"/>
              <a:t>ثالثاً : المساهمة في الربح والخسارة </a:t>
            </a:r>
            <a:endParaRPr lang="ar-IQ" sz="2400" dirty="0" smtClean="0"/>
          </a:p>
          <a:p>
            <a:pPr algn="just" rtl="1"/>
            <a:r>
              <a:rPr lang="ar-IQ" sz="2400" b="0" dirty="0"/>
              <a:t>1- لا يوزع ربح الشركة الصافي الا بعد استقطاع ضريبة الدخل والحصة المقررة في قانون التقاعد والضمان الاجتماعي للعمال . </a:t>
            </a:r>
          </a:p>
          <a:p>
            <a:pPr algn="just" rtl="1"/>
            <a:r>
              <a:rPr lang="ar-IQ" sz="2400" b="0" dirty="0"/>
              <a:t>2- يكون توزيع الارباح بعد ذلك على الوجه التالي :- </a:t>
            </a:r>
          </a:p>
          <a:p>
            <a:pPr algn="just" rtl="1"/>
            <a:r>
              <a:rPr lang="ar-IQ" sz="2400" b="0" dirty="0"/>
              <a:t>أ‌- 5% في الاقل كاحتياطي . </a:t>
            </a:r>
          </a:p>
          <a:p>
            <a:pPr algn="just" rtl="1"/>
            <a:r>
              <a:rPr lang="ar-IQ" sz="2400" b="0" dirty="0"/>
              <a:t>ب‌- يوزع الباقي على الاعضاء حسب اسهمهم او حصصهم من الارباح حسب الاحوال .</a:t>
            </a:r>
          </a:p>
          <a:p>
            <a:pPr algn="just" rtl="1"/>
            <a:r>
              <a:rPr lang="ar-IQ" sz="2400" b="0" dirty="0"/>
              <a:t>3- لا يجوز توزيع اية ارباح من الاحتياطي .</a:t>
            </a:r>
          </a:p>
          <a:p>
            <a:pPr algn="just" rtl="1"/>
            <a:r>
              <a:rPr lang="ar-IQ" sz="2400" b="0" dirty="0"/>
              <a:t>4- في حالة حصول خسارة فأن من الممكن اطفاؤها من الاحتياطي على ان لا يجوز ذلك الاطفاء 50 % منه وما زاد ذلك يكون خاضعاً لموافقة مسجل الشركات والجهة القطاعية المختلطة . </a:t>
            </a:r>
          </a:p>
          <a:p>
            <a:pPr algn="just" rtl="1"/>
            <a:r>
              <a:rPr lang="ar-IQ" sz="2400" b="0" dirty="0"/>
              <a:t>5- يتم توزيع الخسارة في شركة التضامن حسب النسب المنصوص عليها في العقد والمماثلة لنسب توزيع الارباح فيها . </a:t>
            </a:r>
          </a:p>
          <a:p>
            <a:pPr algn="just" rtl="1"/>
            <a:r>
              <a:rPr lang="ar-IQ" sz="2400" b="0" dirty="0"/>
              <a:t>6- اذا كانت الخسارة 50% فعلى الشركة اعلام المسجل لاتخاذ ما يلزم اما اذا بلغت الخسارة 75% من راس المال فان على الشركة اما تخفيض رأس المال او زيادته او التوصية بتصفية الشركة . </a:t>
            </a:r>
          </a:p>
          <a:p>
            <a:pPr algn="just" rtl="1"/>
            <a:endParaRPr lang="ar-IQ" sz="2400" dirty="0" smtClean="0"/>
          </a:p>
          <a:p>
            <a:pPr algn="just" rtl="1"/>
            <a:endParaRPr lang="en-US" sz="2400" b="0" dirty="0"/>
          </a:p>
        </p:txBody>
      </p:sp>
    </p:spTree>
    <p:extLst>
      <p:ext uri="{BB962C8B-B14F-4D97-AF65-F5344CB8AC3E}">
        <p14:creationId xmlns:p14="http://schemas.microsoft.com/office/powerpoint/2010/main" val="1181764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5897563"/>
          </a:xfrm>
        </p:spPr>
        <p:txBody>
          <a:bodyPr>
            <a:normAutofit/>
          </a:bodyPr>
          <a:lstStyle/>
          <a:p>
            <a:pPr algn="just" rtl="1"/>
            <a:endParaRPr lang="ar-IQ" sz="2400" b="0" dirty="0" smtClean="0"/>
          </a:p>
          <a:p>
            <a:pPr algn="just" rtl="1"/>
            <a:r>
              <a:rPr lang="ar-IQ" sz="2400" b="0" dirty="0" smtClean="0"/>
              <a:t>كما يقرر </a:t>
            </a:r>
            <a:r>
              <a:rPr lang="ar-IQ" sz="2400" b="0" dirty="0"/>
              <a:t>قانون الشركات قواعد خاصة في كيفية توزيع الارباح والخسائر للشركة البسيطة وكالاتي :</a:t>
            </a:r>
          </a:p>
          <a:p>
            <a:pPr algn="just" rtl="1"/>
            <a:r>
              <a:rPr lang="ar-IQ" sz="2400" b="0" dirty="0"/>
              <a:t>1- اذا لم يحدد العقد نصيب الشركاء الا في الربح وجب اعتبار هذا النصيب في الخسارة ايضاً واذا حدده في الخسارة اعتبر هذا في الربح </a:t>
            </a:r>
            <a:r>
              <a:rPr lang="ar-IQ" sz="2400" b="0" dirty="0" smtClean="0"/>
              <a:t>ايضا.</a:t>
            </a:r>
            <a:endParaRPr lang="ar-IQ" sz="2400" b="0" dirty="0"/>
          </a:p>
          <a:p>
            <a:pPr algn="just" rtl="1"/>
            <a:r>
              <a:rPr lang="ar-IQ" sz="2400" b="0" dirty="0"/>
              <a:t>2- اذا لم يحدد النصيب لا في الربح ولا في الخسارة كان نصيب كل من الشركاء في ذلك بقدر حصته في رأس </a:t>
            </a:r>
            <a:r>
              <a:rPr lang="ar-IQ" sz="2400" b="0" dirty="0" smtClean="0"/>
              <a:t>المال. </a:t>
            </a:r>
            <a:endParaRPr lang="ar-IQ" sz="2400" b="0" dirty="0"/>
          </a:p>
          <a:p>
            <a:pPr algn="just" rtl="1"/>
            <a:r>
              <a:rPr lang="ar-IQ" sz="2400" b="0" dirty="0"/>
              <a:t>3- اذا لم يحدد العقد نصيب الشريك الذي قدم حصته عملاً وجب تقدير نصيبه في الربح والخسارة تبعاً لما ربحته الشركة من هذا </a:t>
            </a:r>
            <a:r>
              <a:rPr lang="ar-IQ" sz="2400" b="0" dirty="0" smtClean="0"/>
              <a:t>العمل. </a:t>
            </a:r>
            <a:endParaRPr lang="ar-IQ" sz="2400" b="0" dirty="0"/>
          </a:p>
          <a:p>
            <a:pPr algn="just" rtl="1"/>
            <a:r>
              <a:rPr lang="ar-IQ" sz="2400" b="0" dirty="0"/>
              <a:t>4- اذا قدم الشريك فوق العمل مالاً كان له نصيب من العمل ونصيب اخر عما قدم </a:t>
            </a:r>
            <a:r>
              <a:rPr lang="ar-IQ" sz="2400" b="0" dirty="0" smtClean="0"/>
              <a:t>فوق </a:t>
            </a:r>
            <a:r>
              <a:rPr lang="ar-IQ" sz="2400" b="0" dirty="0"/>
              <a:t>العمل. </a:t>
            </a:r>
          </a:p>
          <a:p>
            <a:pPr algn="just" rtl="1"/>
            <a:endParaRPr lang="en-US" sz="2400" b="0" dirty="0"/>
          </a:p>
        </p:txBody>
      </p:sp>
    </p:spTree>
    <p:extLst>
      <p:ext uri="{BB962C8B-B14F-4D97-AF65-F5344CB8AC3E}">
        <p14:creationId xmlns:p14="http://schemas.microsoft.com/office/powerpoint/2010/main" val="2922718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5897563"/>
          </a:xfrm>
        </p:spPr>
        <p:txBody>
          <a:bodyPr/>
          <a:lstStyle/>
          <a:p>
            <a:pPr algn="just" rtl="1"/>
            <a:r>
              <a:rPr lang="ar-IQ" dirty="0" smtClean="0"/>
              <a:t>رابعاً: نية </a:t>
            </a:r>
            <a:r>
              <a:rPr lang="ar-IQ" dirty="0"/>
              <a:t>المشاركة في تكوين الشركة :</a:t>
            </a:r>
          </a:p>
          <a:p>
            <a:pPr algn="just" rtl="1"/>
            <a:r>
              <a:rPr lang="ar-IQ" b="0" dirty="0"/>
              <a:t>   لم يتعرض المشرع صراحة لنية المشاركة كشرط من الشروط الموضوعية الخاصة التي تميز عقد الشركة عن سائر العقود الشبيهة به ومرد ذلك كما يبدو هو ان هذا الشرط ليس الا نتيجة حتمية للصفة التعاقدية في عقود </a:t>
            </a:r>
            <a:r>
              <a:rPr lang="ar-IQ" b="0" dirty="0" smtClean="0"/>
              <a:t>الشركات، فمن </a:t>
            </a:r>
            <a:r>
              <a:rPr lang="ar-IQ" b="0" dirty="0"/>
              <a:t>البديهي ان النية في تأليف شركة هي عنصر جوهري في وجودها وانعدام هذه النية يعني ببساطة عدم انصراف ارادة الشركاء لقيام الشركة ومع ذلك فان نية المشاركة كشرط موضوعي خاص لعقد الشركة ينصرف من حيث مدلوله الى معنى دقيق يتحدد بموقف نفسي وهو الرغبة لدى الشركاء في الاتحاد وقبول المخاطر المشتركة التي تترتب على استغلال مشروع اقتصادي معين ولهذا الموقف النفسي في الواقع </a:t>
            </a:r>
            <a:r>
              <a:rPr lang="ar-IQ" b="0" dirty="0" smtClean="0"/>
              <a:t>مظهران: </a:t>
            </a:r>
            <a:endParaRPr lang="ar-IQ" b="0" dirty="0"/>
          </a:p>
          <a:p>
            <a:pPr algn="just" rtl="1"/>
            <a:r>
              <a:rPr lang="ar-IQ" dirty="0" smtClean="0"/>
              <a:t>الاول:  </a:t>
            </a:r>
            <a:r>
              <a:rPr lang="ar-IQ" b="0" dirty="0"/>
              <a:t>التعاون الفعلي الجاد بين الشركاء لغرض بلوغ الهدف الذي تسعى الشركة الى </a:t>
            </a:r>
            <a:r>
              <a:rPr lang="ar-IQ" b="0" dirty="0" smtClean="0"/>
              <a:t>تحقيقه.</a:t>
            </a:r>
            <a:endParaRPr lang="ar-IQ" b="0" dirty="0"/>
          </a:p>
          <a:p>
            <a:pPr algn="just" rtl="1"/>
            <a:r>
              <a:rPr lang="ar-IQ" dirty="0" smtClean="0"/>
              <a:t>الثاني: </a:t>
            </a:r>
            <a:r>
              <a:rPr lang="ar-IQ" b="0" dirty="0"/>
              <a:t>مساهمة الشركاء المتكافئة على قدم المساواة في ادارة الشركة والرقابة على اعمالها </a:t>
            </a:r>
            <a:r>
              <a:rPr lang="ar-IQ" b="0" dirty="0" smtClean="0"/>
              <a:t>وحساباتها.</a:t>
            </a:r>
            <a:endParaRPr lang="ar-IQ" b="0" dirty="0"/>
          </a:p>
          <a:p>
            <a:pPr algn="just" rtl="1"/>
            <a:r>
              <a:rPr lang="ar-IQ" b="0" dirty="0"/>
              <a:t>وبهذا المفهوم لشرط نية المشاركة يتميز عقد الشركة من غيره من المراكز القانونية التي تشتبه به كالشيوع مثلاً او عقد العمل المقترن بشرط حصول العامل او مجمل العاملين على نسبة معينة من الارباح التي يحققها المشروع . </a:t>
            </a:r>
          </a:p>
          <a:p>
            <a:pPr algn="just" rtl="1"/>
            <a:endParaRPr lang="en-US" b="0" dirty="0"/>
          </a:p>
        </p:txBody>
      </p:sp>
    </p:spTree>
    <p:extLst>
      <p:ext uri="{BB962C8B-B14F-4D97-AF65-F5344CB8AC3E}">
        <p14:creationId xmlns:p14="http://schemas.microsoft.com/office/powerpoint/2010/main" val="1088058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821363"/>
          </a:xfrm>
        </p:spPr>
        <p:txBody>
          <a:bodyPr>
            <a:normAutofit/>
          </a:bodyPr>
          <a:lstStyle/>
          <a:p>
            <a:pPr algn="ctr" rtl="1"/>
            <a:r>
              <a:rPr lang="ar-IQ" sz="2400" dirty="0"/>
              <a:t>الشروط الشكلية لعقد </a:t>
            </a:r>
            <a:r>
              <a:rPr lang="ar-IQ" sz="2400" dirty="0" smtClean="0"/>
              <a:t>الشركة</a:t>
            </a:r>
            <a:endParaRPr lang="ar-IQ" sz="2400" dirty="0"/>
          </a:p>
          <a:p>
            <a:pPr algn="just" rtl="1"/>
            <a:r>
              <a:rPr lang="ar-IQ" sz="2400" dirty="0"/>
              <a:t>اولاً : الكتابة </a:t>
            </a:r>
          </a:p>
          <a:p>
            <a:pPr algn="just" rtl="1"/>
            <a:r>
              <a:rPr lang="ar-IQ" sz="2400" b="0" dirty="0"/>
              <a:t>   تنص المادة الثالثة عشرة من قانون الشركات وتحت عنوان مستلزمات تأسيس الشركة انه يعد المؤسسون عقدا للشركة موقعاً منهم او ممن يمثلهم  قانونا ،وتقضي المادة 182من القانون نفسه وبصدد الشركة </a:t>
            </a:r>
            <a:r>
              <a:rPr lang="ar-IQ" sz="2400" b="0" dirty="0" smtClean="0"/>
              <a:t>البسيطة </a:t>
            </a:r>
            <a:r>
              <a:rPr lang="ar-IQ" sz="2400" b="0" dirty="0"/>
              <a:t>انه يجب ان يوثق عقد الشركة البسيطة من الكاتب العدل وان تودع نسخه لدى مسجل الشركات والا كان العقد باطلاً . </a:t>
            </a:r>
          </a:p>
          <a:p>
            <a:pPr algn="just" rtl="1"/>
            <a:r>
              <a:rPr lang="ar-IQ" sz="2400" dirty="0"/>
              <a:t>ثانياً : الاشهار والاعلان </a:t>
            </a:r>
          </a:p>
          <a:p>
            <a:pPr algn="just" rtl="1"/>
            <a:r>
              <a:rPr lang="ar-IQ" sz="2400" b="0" dirty="0"/>
              <a:t>   يضاف الى شرط الكتابة شرط شكلي ثان هو اشهار واعلان عقد الشركة ويتم الاشهار من خلال التسجيل في السجل التجاري والاعلان عن الشركة في الصحف المحلية وقد يختلف حكم تخلف هذا الشرط في قانون الشركات من شركة الى اخرى وسنرى تفصيل ذلك عند التعرض لكل شركة على </a:t>
            </a:r>
            <a:r>
              <a:rPr lang="ar-IQ" sz="2400" b="0" dirty="0" smtClean="0"/>
              <a:t>حدة.</a:t>
            </a:r>
            <a:endParaRPr lang="ar-IQ" sz="2400" b="0" dirty="0"/>
          </a:p>
          <a:p>
            <a:pPr algn="just" rtl="1"/>
            <a:endParaRPr lang="en-US" sz="2400" b="0" dirty="0"/>
          </a:p>
        </p:txBody>
      </p:sp>
    </p:spTree>
    <p:extLst>
      <p:ext uri="{BB962C8B-B14F-4D97-AF65-F5344CB8AC3E}">
        <p14:creationId xmlns:p14="http://schemas.microsoft.com/office/powerpoint/2010/main" val="649601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60</TotalTime>
  <Words>1023</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Essential</vt:lpstr>
      <vt:lpstr>وزارة التعليم العالي والبحث العلمي جامعة النهرين كلية الحقوق</vt:lpstr>
      <vt:lpstr>     المحاضرة الثانية الشروط الموضوعية الخاصة والشروط الشكلية لعقد الشركة</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30</cp:revision>
  <dcterms:created xsi:type="dcterms:W3CDTF">2006-08-16T00:00:00Z</dcterms:created>
  <dcterms:modified xsi:type="dcterms:W3CDTF">2024-06-25T21:26:48Z</dcterms:modified>
</cp:coreProperties>
</file>