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6/26/2024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6/26/2024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smtClean="0"/>
              <a:t>المحاضرة </a:t>
            </a:r>
            <a:r>
              <a:rPr lang="ar-IQ" sz="3100" dirty="0" smtClean="0"/>
              <a:t>الثالثة</a:t>
            </a:r>
            <a:r>
              <a:rPr lang="ar-IQ" sz="3100" dirty="0"/>
              <a:t/>
            </a:r>
            <a:br>
              <a:rPr lang="ar-IQ" sz="3100" dirty="0"/>
            </a:br>
            <a:r>
              <a:rPr lang="ar-IQ" sz="3100" dirty="0"/>
              <a:t>الشخصية </a:t>
            </a:r>
            <a:r>
              <a:rPr lang="ar-IQ" sz="3100" dirty="0" smtClean="0"/>
              <a:t>المعنوية للشركة</a:t>
            </a:r>
            <a:endParaRPr lang="en-US" sz="3100" dirty="0"/>
          </a:p>
        </p:txBody>
      </p:sp>
      <p:sp>
        <p:nvSpPr>
          <p:cNvPr id="3" name="Content Placeholder 2"/>
          <p:cNvSpPr>
            <a:spLocks noGrp="1"/>
          </p:cNvSpPr>
          <p:nvPr>
            <p:ph idx="1"/>
          </p:nvPr>
        </p:nvSpPr>
        <p:spPr>
          <a:xfrm>
            <a:off x="457200" y="1447800"/>
            <a:ext cx="7620000" cy="5029200"/>
          </a:xfrm>
        </p:spPr>
        <p:txBody>
          <a:bodyPr>
            <a:normAutofit lnSpcReduction="10000"/>
          </a:bodyPr>
          <a:lstStyle/>
          <a:p>
            <a:pPr algn="just" rtl="1"/>
            <a:r>
              <a:rPr lang="ar-IQ" sz="2400" b="0" dirty="0"/>
              <a:t>الشخص المعنوي هو مجموعة من الافراد يسعون الى تحقيق هدف </a:t>
            </a:r>
            <a:r>
              <a:rPr lang="ar-IQ" sz="2400" b="0" dirty="0" smtClean="0"/>
              <a:t>معين، </a:t>
            </a:r>
            <a:r>
              <a:rPr lang="ar-IQ" sz="2400" b="0" dirty="0"/>
              <a:t>أو مجموعة من الاموال تخصص لتحقيق غاية </a:t>
            </a:r>
            <a:r>
              <a:rPr lang="ar-IQ" sz="2400" b="0" dirty="0" smtClean="0"/>
              <a:t>محددة، يمنحها </a:t>
            </a:r>
            <a:r>
              <a:rPr lang="ar-IQ" sz="2400" b="0" dirty="0"/>
              <a:t>المشرع شخصية قانونية مستقلة ومتميزة عن الافراد الذين يؤلفونها أو يسيرون </a:t>
            </a:r>
            <a:r>
              <a:rPr lang="ar-IQ" sz="2400" b="0" dirty="0" smtClean="0"/>
              <a:t>نشاطها.</a:t>
            </a:r>
            <a:endParaRPr lang="ar-IQ" sz="2400" b="0" dirty="0"/>
          </a:p>
          <a:p>
            <a:pPr algn="just" rtl="1"/>
            <a:r>
              <a:rPr lang="ar-IQ" sz="2400" b="0" dirty="0"/>
              <a:t>   وينقسم الشخص المعنوي الى قسمين الاول شخص معنوي خاص يخضع لأحكام القانون الخاص (كالشركات والجمعيات</a:t>
            </a:r>
            <a:r>
              <a:rPr lang="ar-IQ" sz="2400" b="0" dirty="0" smtClean="0"/>
              <a:t>) والثاني </a:t>
            </a:r>
            <a:r>
              <a:rPr lang="ar-IQ" sz="2400" b="0" dirty="0"/>
              <a:t>شخص معنوي عام يخضع لأحكام القانون العام (كالدولة والمؤسسات العمومية).</a:t>
            </a:r>
          </a:p>
          <a:p>
            <a:pPr algn="just" rtl="1"/>
            <a:r>
              <a:rPr lang="ar-IQ" sz="2400" b="0" dirty="0"/>
              <a:t>    وعليه فإن الشخصية المعنوية هي مجموعة من الاموال مملوكة بالاشتراك ل</a:t>
            </a:r>
            <a:r>
              <a:rPr lang="ar-IQ" sz="2400" b="0" dirty="0" smtClean="0"/>
              <a:t>مجموعة </a:t>
            </a:r>
            <a:r>
              <a:rPr lang="ar-IQ" sz="2400" b="0" dirty="0"/>
              <a:t>من الاشخاص تستهدف تحقيق غرض مشترك معين او مجموع من الاشخاص يستهدف تحقيق غاية </a:t>
            </a:r>
            <a:r>
              <a:rPr lang="ar-IQ" sz="2400" b="0" dirty="0" smtClean="0"/>
              <a:t>معينة. </a:t>
            </a:r>
            <a:r>
              <a:rPr lang="ar-IQ" sz="2400" b="0" dirty="0"/>
              <a:t>ومن الجدير بالذكر إن المشرع العراقي حدد الشخصيات المعنوية بحسب المادة </a:t>
            </a:r>
            <a:r>
              <a:rPr lang="ar-IQ" sz="2400" b="0" dirty="0" smtClean="0"/>
              <a:t>(47) </a:t>
            </a:r>
            <a:r>
              <a:rPr lang="ar-IQ" sz="2400" b="0" dirty="0"/>
              <a:t>من القانون المدني العراقي رقم </a:t>
            </a:r>
            <a:r>
              <a:rPr lang="ar-IQ" sz="2400" b="0" dirty="0" smtClean="0"/>
              <a:t>(40) </a:t>
            </a:r>
            <a:r>
              <a:rPr lang="ar-IQ" sz="2400" b="0" dirty="0"/>
              <a:t>لسنة </a:t>
            </a:r>
            <a:r>
              <a:rPr lang="ar-IQ" sz="2400" b="0" dirty="0" smtClean="0"/>
              <a:t>1951 النافذ </a:t>
            </a:r>
            <a:r>
              <a:rPr lang="ar-IQ" sz="2400" b="0" dirty="0"/>
              <a:t>هم الدولة والادارات والمنشآت العامة والشركات والجمعيات والاوقاف التي يمنحها القانون شخصية معنوية مستقلة عن شخصية الدولة بالشروط التي </a:t>
            </a:r>
            <a:r>
              <a:rPr lang="ar-IQ" sz="2400" b="0" dirty="0" smtClean="0"/>
              <a:t>يحددها.</a:t>
            </a:r>
            <a:endParaRPr lang="ar-IQ" sz="2400" b="0" dirty="0"/>
          </a:p>
          <a:p>
            <a:pPr algn="just" rtl="1"/>
            <a:endParaRPr lang="en-US" sz="2400" b="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5668963"/>
          </a:xfrm>
        </p:spPr>
        <p:txBody>
          <a:bodyPr>
            <a:normAutofit/>
          </a:bodyPr>
          <a:lstStyle/>
          <a:p>
            <a:pPr algn="ctr" rtl="1"/>
            <a:r>
              <a:rPr lang="ar-IQ" sz="2400" dirty="0"/>
              <a:t>نشوء الشخصية </a:t>
            </a:r>
            <a:r>
              <a:rPr lang="ar-IQ" sz="2400" dirty="0" smtClean="0"/>
              <a:t>المعنوية</a:t>
            </a:r>
            <a:endParaRPr lang="ar-IQ" sz="2400" dirty="0"/>
          </a:p>
          <a:p>
            <a:pPr algn="just" rtl="1"/>
            <a:r>
              <a:rPr lang="ar-IQ" sz="2400" b="0" dirty="0"/>
              <a:t>   تنشأ الشخصية المعنوية للشركات كقاعدة عامة بمجرد تكوينها اي بمجرد ابرام العقد ولا تمييز بهذا الخصوص بين الشركات المدنية والتجارية بيد ان قانون الشركات وضع قاعدتين خاصتين بهذا </a:t>
            </a:r>
            <a:r>
              <a:rPr lang="ar-IQ" sz="2400" b="0" dirty="0" smtClean="0"/>
              <a:t>الصدد:</a:t>
            </a:r>
            <a:endParaRPr lang="ar-IQ" sz="2400" b="0" dirty="0"/>
          </a:p>
          <a:p>
            <a:pPr algn="just" rtl="1"/>
            <a:r>
              <a:rPr lang="ar-IQ" sz="2400" dirty="0"/>
              <a:t>اولاً</a:t>
            </a:r>
            <a:r>
              <a:rPr lang="ar-IQ" sz="2400" dirty="0" smtClean="0"/>
              <a:t>: </a:t>
            </a:r>
            <a:r>
              <a:rPr lang="ar-IQ" sz="2400" b="0" dirty="0"/>
              <a:t>فبمقتضى نص المادة </a:t>
            </a:r>
            <a:r>
              <a:rPr lang="ar-IQ" sz="2400" b="0" dirty="0" smtClean="0"/>
              <a:t>(22) : " </a:t>
            </a:r>
            <a:r>
              <a:rPr lang="ar-IQ" sz="2400" b="0" dirty="0"/>
              <a:t>تكتسب الشركة الشخصية المعنوية من تاريخ صدور شهادة تأسيسها، وتعتبر هذه الشهادة إثباتا على شخصيتها المعنوية ".</a:t>
            </a:r>
          </a:p>
          <a:p>
            <a:pPr algn="just" rtl="1"/>
            <a:r>
              <a:rPr lang="ar-IQ" sz="2400" dirty="0" smtClean="0"/>
              <a:t>ثانياً: </a:t>
            </a:r>
            <a:r>
              <a:rPr lang="ar-IQ" sz="2400" b="0" dirty="0" smtClean="0"/>
              <a:t>وتقرر </a:t>
            </a:r>
            <a:r>
              <a:rPr lang="ar-IQ" sz="2400" b="0" dirty="0"/>
              <a:t>المادة </a:t>
            </a:r>
            <a:r>
              <a:rPr lang="ar-IQ" sz="2400" b="0" dirty="0" smtClean="0"/>
              <a:t>(183) </a:t>
            </a:r>
            <a:r>
              <a:rPr lang="ar-IQ" sz="2400" b="0" dirty="0"/>
              <a:t>بخصوص الشركة البسيطة ان هذه الشركة تكتسب الشخصية المعنوية من تاريخ ايداع </a:t>
            </a:r>
            <a:r>
              <a:rPr lang="ar-IQ" sz="2400" b="0" dirty="0" smtClean="0"/>
              <a:t>نسخة </a:t>
            </a:r>
            <a:r>
              <a:rPr lang="ar-IQ" sz="2400" b="0" dirty="0"/>
              <a:t>من عقدها لدى مسجل </a:t>
            </a:r>
            <a:r>
              <a:rPr lang="ar-IQ" sz="2400" b="0" dirty="0" smtClean="0"/>
              <a:t>الشركات.</a:t>
            </a:r>
          </a:p>
          <a:p>
            <a:pPr algn="just" rtl="1"/>
            <a:r>
              <a:rPr lang="ar-IQ" sz="2400" b="0" dirty="0" smtClean="0"/>
              <a:t> </a:t>
            </a:r>
            <a:r>
              <a:rPr lang="ar-IQ" sz="2400" b="0" dirty="0"/>
              <a:t>عليه </a:t>
            </a:r>
            <a:r>
              <a:rPr lang="ar-IQ" sz="2400" b="0" dirty="0" smtClean="0"/>
              <a:t>فإنه </a:t>
            </a:r>
            <a:r>
              <a:rPr lang="ar-IQ" sz="2400" b="0" dirty="0"/>
              <a:t>لا يمكن الاحتجاج </a:t>
            </a:r>
            <a:r>
              <a:rPr lang="ar-IQ" sz="2400" b="0" dirty="0" smtClean="0"/>
              <a:t>بالشخصية </a:t>
            </a:r>
            <a:r>
              <a:rPr lang="ar-IQ" sz="2400" b="0" dirty="0"/>
              <a:t>المعنوية على الغير حسب القواعد المتقدمة الا من وقت صدور شهادة تأسيس الشركة بالنسبة للشركات </a:t>
            </a:r>
            <a:r>
              <a:rPr lang="ar-IQ" sz="2400" b="0" dirty="0" smtClean="0"/>
              <a:t>عامةً، </a:t>
            </a:r>
            <a:r>
              <a:rPr lang="ar-IQ" sz="2400" b="0" dirty="0"/>
              <a:t>او من وقت ايداع </a:t>
            </a:r>
            <a:r>
              <a:rPr lang="ar-IQ" sz="2400" b="0" dirty="0" smtClean="0"/>
              <a:t>نسخة </a:t>
            </a:r>
            <a:r>
              <a:rPr lang="ar-IQ" sz="2400" b="0" dirty="0"/>
              <a:t>من العقد بالنسبة للشركات البسيطة خاصةً .</a:t>
            </a:r>
          </a:p>
          <a:p>
            <a:pPr algn="just" rtl="1"/>
            <a:endParaRPr lang="en-US" sz="2400" dirty="0"/>
          </a:p>
        </p:txBody>
      </p:sp>
    </p:spTree>
    <p:extLst>
      <p:ext uri="{BB962C8B-B14F-4D97-AF65-F5344CB8AC3E}">
        <p14:creationId xmlns:p14="http://schemas.microsoft.com/office/powerpoint/2010/main" val="1228554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96000"/>
          </a:xfrm>
        </p:spPr>
        <p:txBody>
          <a:bodyPr>
            <a:normAutofit fontScale="85000" lnSpcReduction="10000"/>
          </a:bodyPr>
          <a:lstStyle/>
          <a:p>
            <a:pPr algn="just" rtl="1"/>
            <a:r>
              <a:rPr lang="ar-IQ" sz="2400" b="0" dirty="0"/>
              <a:t>لذلك فإن </a:t>
            </a:r>
            <a:r>
              <a:rPr lang="ar-IQ" sz="2400" b="0" dirty="0" smtClean="0"/>
              <a:t>اكتساب </a:t>
            </a:r>
            <a:r>
              <a:rPr lang="ar-IQ" sz="2400" b="0" dirty="0"/>
              <a:t>الشركة الشخصية المعنوية </a:t>
            </a:r>
            <a:r>
              <a:rPr lang="ar-IQ" sz="2400" b="0" dirty="0" smtClean="0"/>
              <a:t>يترتب عليها ما </a:t>
            </a:r>
            <a:r>
              <a:rPr lang="ar-IQ" sz="2400" b="0" dirty="0"/>
              <a:t>يأتي </a:t>
            </a:r>
            <a:r>
              <a:rPr lang="ar-IQ" sz="2400" b="0" dirty="0" smtClean="0"/>
              <a:t>من النتائج:</a:t>
            </a:r>
            <a:endParaRPr lang="ar-IQ" sz="2400" b="0" dirty="0"/>
          </a:p>
          <a:p>
            <a:pPr algn="just" rtl="1"/>
            <a:r>
              <a:rPr lang="ar-IQ" sz="2400" dirty="0"/>
              <a:t>اولاً </a:t>
            </a:r>
            <a:r>
              <a:rPr lang="ar-IQ" sz="2400" dirty="0" smtClean="0"/>
              <a:t>: </a:t>
            </a:r>
            <a:r>
              <a:rPr lang="ar-IQ" sz="2400" dirty="0"/>
              <a:t>يكون للشركة ذمة مالية مستقلة : </a:t>
            </a:r>
          </a:p>
          <a:p>
            <a:pPr algn="just" rtl="1"/>
            <a:r>
              <a:rPr lang="ar-IQ" sz="2400" b="0" dirty="0"/>
              <a:t>ويترتب على استقلال الشركة ذمة مالية مستقلة عن ذمم بقية الشركاء ومن اثار ذلك </a:t>
            </a:r>
            <a:r>
              <a:rPr lang="ar-IQ" sz="2400" b="0" dirty="0" smtClean="0"/>
              <a:t>: </a:t>
            </a:r>
            <a:r>
              <a:rPr lang="ar-IQ" sz="2400" b="0" dirty="0"/>
              <a:t>	</a:t>
            </a:r>
          </a:p>
          <a:p>
            <a:pPr algn="just" rtl="1"/>
            <a:r>
              <a:rPr lang="ar-IQ" sz="2400" b="0" dirty="0"/>
              <a:t>أ‌- ان حصة الشريك تعتبر ملكاً للشركة ويصبح حقه في تلك الحصة حقها منقولة لا عينيا وان كانت الحصه المقدمة من قبله عينية </a:t>
            </a:r>
          </a:p>
          <a:p>
            <a:pPr algn="just" rtl="1"/>
            <a:r>
              <a:rPr lang="ar-IQ" sz="2400" b="0" dirty="0"/>
              <a:t>ب‌- تخصص ذمة الشركة للوفاء بديونها فهي ضمان لدائنيها وينتج عن ذلك ما يلي : </a:t>
            </a:r>
          </a:p>
          <a:p>
            <a:pPr algn="just" rtl="1"/>
            <a:r>
              <a:rPr lang="ar-IQ" sz="2400" b="0" dirty="0"/>
              <a:t>1- لا يجوز لدائني الشركاء الشخصيين ان يتقاضوا حقوقهم من اموال الشركة سواء كان ذلك عن طريق الحجز على ذمتها المالية او من خلال تقدمهم على دائني الشركة بيد ان  الدائنين لن يتقاضوا ديونهم من ما يخص الشريك من ارباح حققتها الشركة .</a:t>
            </a:r>
          </a:p>
          <a:p>
            <a:pPr algn="just" rtl="1"/>
            <a:r>
              <a:rPr lang="ar-IQ" sz="2400" b="0" dirty="0"/>
              <a:t>2- يقف حق دائني الشركة عند حد مواجهتها فليس لداني الشركة اي حق على اموال الشريك الخاصة لهم الا اذا كان للشريك صفة الضامن .</a:t>
            </a:r>
          </a:p>
          <a:p>
            <a:pPr algn="just" rtl="1"/>
            <a:r>
              <a:rPr lang="ar-IQ" sz="2400" b="0" dirty="0"/>
              <a:t>جـ - ويترتب على الاستقلال ذمة الشركة ان مدينها لا يمكنه التمسك بالمقاصة بين الدين الذي عليه للشركة والدين الذي له قبل احد الشركاء فالمقاصة تفترض وجود حقين متقابلين وحق الشركة يختلف عن حقوق الشركاء .</a:t>
            </a:r>
          </a:p>
          <a:p>
            <a:pPr algn="just" rtl="1"/>
            <a:r>
              <a:rPr lang="ar-IQ" sz="2400" b="0" dirty="0"/>
              <a:t>د- ان افلاس الشركة لا يستدعي اشهار افلاس الشركاء الا اذا كانت الشركة من الشركات التي تقوم على الاعتبار الشخصي كشركة التضامن مثلاً .</a:t>
            </a:r>
          </a:p>
          <a:p>
            <a:pPr algn="just" rtl="1"/>
            <a:r>
              <a:rPr lang="ar-IQ" sz="2400" b="0" dirty="0"/>
              <a:t>هـ - يجوز للشركة ان تنشئ بصفة شريك مع اخرين شركة تجارية اخرى . </a:t>
            </a:r>
          </a:p>
          <a:p>
            <a:pPr algn="just" rtl="1"/>
            <a:endParaRPr lang="en-US" sz="2400" b="0" dirty="0"/>
          </a:p>
        </p:txBody>
      </p:sp>
    </p:spTree>
    <p:extLst>
      <p:ext uri="{BB962C8B-B14F-4D97-AF65-F5344CB8AC3E}">
        <p14:creationId xmlns:p14="http://schemas.microsoft.com/office/powerpoint/2010/main" val="123793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400800"/>
          </a:xfrm>
        </p:spPr>
        <p:txBody>
          <a:bodyPr>
            <a:noAutofit/>
          </a:bodyPr>
          <a:lstStyle/>
          <a:p>
            <a:pPr algn="just" rtl="1"/>
            <a:r>
              <a:rPr lang="ar-IQ" sz="2400" dirty="0"/>
              <a:t>ثانياً </a:t>
            </a:r>
            <a:r>
              <a:rPr lang="ar-IQ" sz="2400" dirty="0" smtClean="0"/>
              <a:t>: </a:t>
            </a:r>
            <a:r>
              <a:rPr lang="ar-IQ" sz="2400" dirty="0"/>
              <a:t>اهلية الشركة القانونية : </a:t>
            </a:r>
          </a:p>
          <a:p>
            <a:pPr algn="just" rtl="1"/>
            <a:r>
              <a:rPr lang="ar-IQ" sz="2400" dirty="0"/>
              <a:t>   </a:t>
            </a:r>
            <a:r>
              <a:rPr lang="ar-IQ" sz="2400" b="0" dirty="0"/>
              <a:t>تتمتع الشركة كشخص معنوي بأهلية قانونية في حدود الغرض الذي انشئت من اجله وفقاً لحكم الفقرة الرابعة من المادة </a:t>
            </a:r>
            <a:r>
              <a:rPr lang="ar-IQ" sz="2400" b="0" dirty="0" smtClean="0"/>
              <a:t>(48) من </a:t>
            </a:r>
            <a:r>
              <a:rPr lang="ar-IQ" sz="2400" b="0" dirty="0"/>
              <a:t>القانون المدني بأنه لكل شخص معنوي اهلية الاداء وذلك في الحدود التي بينها عقد انشائه والتي يفرضها </a:t>
            </a:r>
            <a:r>
              <a:rPr lang="ar-IQ" sz="2400" b="0" dirty="0" smtClean="0"/>
              <a:t>القانون. </a:t>
            </a:r>
            <a:r>
              <a:rPr lang="ar-IQ" sz="2400" b="0" dirty="0"/>
              <a:t>والأهلية القانونية للشركة كالأهلية التي يتمتع بها الفرد الطبيعي ولكن مع شيء من </a:t>
            </a:r>
            <a:r>
              <a:rPr lang="ar-IQ" sz="2400" b="0" dirty="0" smtClean="0"/>
              <a:t>التحديد، </a:t>
            </a:r>
            <a:r>
              <a:rPr lang="ar-IQ" sz="2400" b="0" dirty="0"/>
              <a:t>فلا يمكن مثلاً ان تتمتع الشركة بالحقوق والالتزامات التي تلازم الشخص الطبيعي كتلك الناشئة عن روابط الاحوال الشخصية ولا يمكن ايضا تطبيق القواعد المتعلقة بعوارض الاهلية المعروفة بالنسبة للشخص </a:t>
            </a:r>
            <a:r>
              <a:rPr lang="ar-IQ" sz="2400" b="0" dirty="0" smtClean="0"/>
              <a:t>الطبيعي، كذلك </a:t>
            </a:r>
            <a:r>
              <a:rPr lang="ar-IQ" sz="2400" b="0" dirty="0"/>
              <a:t>لا يمكن للشركة ان تتمتع بالحقوق المدنية </a:t>
            </a:r>
            <a:r>
              <a:rPr lang="ar-IQ" sz="2400" b="0" dirty="0" smtClean="0"/>
              <a:t>والسياسية. </a:t>
            </a:r>
            <a:r>
              <a:rPr lang="ar-IQ" sz="2400" b="0" dirty="0"/>
              <a:t>وفيما عدا ذلك </a:t>
            </a:r>
            <a:r>
              <a:rPr lang="ar-IQ" sz="2400" b="0" dirty="0" smtClean="0"/>
              <a:t>فإن </a:t>
            </a:r>
            <a:r>
              <a:rPr lang="ar-IQ" sz="2400" b="0" dirty="0"/>
              <a:t>للشركة ان تكتسب الاموال وان تتصرف فيها ولها ان تتعامل مع الغير فتصبح دائنة ومدينة ولها قبول الهبة غير المقترنة بشروط تتنافى مع غرض الشركة، ولها ان توهب بشرط ان لا تكون تلك الهبة ذات اهمية بحيث تؤثر على رأسمالها ولها ايضاً حق التقاضي كرفع الدعاوى للدفاع عن مصالحها أمام القضاء ولها أن تقاضى من قبل الغير، وتجدر الاشارة </a:t>
            </a:r>
            <a:r>
              <a:rPr lang="ar-IQ" sz="2400" b="0" dirty="0" smtClean="0"/>
              <a:t>الى أن </a:t>
            </a:r>
            <a:r>
              <a:rPr lang="ar-IQ" sz="2400" b="0" dirty="0"/>
              <a:t>المادة </a:t>
            </a:r>
            <a:r>
              <a:rPr lang="ar-IQ" sz="2400" b="0" dirty="0" smtClean="0"/>
              <a:t>(80) </a:t>
            </a:r>
            <a:r>
              <a:rPr lang="ar-IQ" sz="2400" b="0" dirty="0"/>
              <a:t>من قانون العقوبات العراقي رقم 111 لسنة </a:t>
            </a:r>
            <a:r>
              <a:rPr lang="ar-IQ" sz="2400" b="0" dirty="0" smtClean="0"/>
              <a:t>1969 قد </a:t>
            </a:r>
            <a:r>
              <a:rPr lang="ar-IQ" sz="2400" b="0" dirty="0"/>
              <a:t>أكدت على إن الشركة مسؤولة جزائياً عن الجرائم التي يرتكبها ممثلوها أو مديرها أو وكلائها </a:t>
            </a:r>
            <a:r>
              <a:rPr lang="ar-IQ" sz="2400" b="0" dirty="0" smtClean="0"/>
              <a:t> </a:t>
            </a:r>
            <a:r>
              <a:rPr lang="ar-IQ" sz="2400" b="0" dirty="0"/>
              <a:t>لحسابها أو باسمها .</a:t>
            </a:r>
          </a:p>
          <a:p>
            <a:pPr algn="just" rtl="1"/>
            <a:endParaRPr lang="en-US" sz="2400" dirty="0"/>
          </a:p>
        </p:txBody>
      </p:sp>
    </p:spTree>
    <p:extLst>
      <p:ext uri="{BB962C8B-B14F-4D97-AF65-F5344CB8AC3E}">
        <p14:creationId xmlns:p14="http://schemas.microsoft.com/office/powerpoint/2010/main" val="2150870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5562600"/>
          </a:xfrm>
        </p:spPr>
        <p:txBody>
          <a:bodyPr>
            <a:normAutofit/>
          </a:bodyPr>
          <a:lstStyle/>
          <a:p>
            <a:pPr algn="just" rtl="1"/>
            <a:r>
              <a:rPr lang="ar-IQ" sz="2400" dirty="0"/>
              <a:t>ثالثاً </a:t>
            </a:r>
            <a:r>
              <a:rPr lang="ar-IQ" sz="2400" dirty="0" smtClean="0"/>
              <a:t>: </a:t>
            </a:r>
            <a:r>
              <a:rPr lang="ar-IQ" sz="2400" dirty="0"/>
              <a:t>جنسية الشركة : </a:t>
            </a:r>
          </a:p>
          <a:p>
            <a:pPr algn="just" rtl="1"/>
            <a:r>
              <a:rPr lang="ar-IQ" sz="2400" b="0" dirty="0"/>
              <a:t>أ‌- جنسية الشركة تحدد بجنسية الشركاء بمعنى ان جنسية الشركة تستمد من جنسية الاشخاص الذين يكونونها فاذا كان الشركاء يتمتعون بالجنسية العراقية مثلاً فان الشركة تعتبر عراقية . </a:t>
            </a:r>
          </a:p>
          <a:p>
            <a:pPr algn="just" rtl="1"/>
            <a:r>
              <a:rPr lang="ar-IQ" sz="2400" b="0" dirty="0"/>
              <a:t>ب- جنسية الشركة هي جنسية الدولة التي تؤسس فيها الشركة </a:t>
            </a:r>
            <a:r>
              <a:rPr lang="ar-IQ" sz="2400" b="0" dirty="0" smtClean="0"/>
              <a:t>، فعندما </a:t>
            </a:r>
            <a:r>
              <a:rPr lang="ar-IQ" sz="2400" b="0" dirty="0"/>
              <a:t>يتم </a:t>
            </a:r>
            <a:r>
              <a:rPr lang="ar-IQ" sz="2400" b="0" dirty="0" smtClean="0"/>
              <a:t>تأسيسها في </a:t>
            </a:r>
            <a:r>
              <a:rPr lang="ar-IQ" sz="2400" b="0" dirty="0"/>
              <a:t>العراق تعتبر عراقية وهكذا . </a:t>
            </a:r>
          </a:p>
          <a:p>
            <a:pPr algn="just" rtl="1"/>
            <a:r>
              <a:rPr lang="ar-IQ" sz="2400" b="0" dirty="0"/>
              <a:t>جـ - جنسية الشركة هي جنسية الدولة التي فيها مركز استغلال ونشاط الشركة فالشركة التي تزاول نشاطها في العراق مثلاً تُعد شركة عراقية . </a:t>
            </a:r>
          </a:p>
          <a:p>
            <a:pPr algn="just" rtl="1"/>
            <a:r>
              <a:rPr lang="ar-IQ" sz="2400" b="0" dirty="0"/>
              <a:t>د - جنسية الشركة هي جنسية الدولة التي يوجد فيها مركز ادارة الشركة الرئيسي </a:t>
            </a:r>
            <a:r>
              <a:rPr lang="ar-IQ" sz="2400" b="0" dirty="0" smtClean="0"/>
              <a:t>، فالشركة </a:t>
            </a:r>
            <a:r>
              <a:rPr lang="ar-IQ" sz="2400" b="0" dirty="0"/>
              <a:t>التي يكون مركز ادارتها الرئيسي في العراق مثلاً تعتبر عراقية وهكذا . </a:t>
            </a:r>
          </a:p>
          <a:p>
            <a:pPr algn="just" rtl="1"/>
            <a:endParaRPr lang="en-US" sz="2400" b="0" dirty="0"/>
          </a:p>
        </p:txBody>
      </p:sp>
    </p:spTree>
    <p:extLst>
      <p:ext uri="{BB962C8B-B14F-4D97-AF65-F5344CB8AC3E}">
        <p14:creationId xmlns:p14="http://schemas.microsoft.com/office/powerpoint/2010/main" val="1217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5897563"/>
          </a:xfrm>
        </p:spPr>
        <p:txBody>
          <a:bodyPr>
            <a:normAutofit lnSpcReduction="10000"/>
          </a:bodyPr>
          <a:lstStyle/>
          <a:p>
            <a:pPr algn="just" rtl="1"/>
            <a:r>
              <a:rPr lang="ar-IQ" sz="2400" dirty="0"/>
              <a:t>رابعاً </a:t>
            </a:r>
            <a:r>
              <a:rPr lang="ar-IQ" sz="2400" dirty="0" smtClean="0"/>
              <a:t>: </a:t>
            </a:r>
            <a:r>
              <a:rPr lang="ar-IQ" sz="2400" dirty="0"/>
              <a:t>موطن الشركة : </a:t>
            </a:r>
          </a:p>
          <a:p>
            <a:pPr algn="just" rtl="1"/>
            <a:r>
              <a:rPr lang="ar-IQ" sz="2400" b="0" dirty="0"/>
              <a:t>   أشار المشرع العراقي بحسب المادة 42 من القانون المدني الى تعريف الموطن </a:t>
            </a:r>
            <a:r>
              <a:rPr lang="ar-IQ" sz="2400" b="0" dirty="0" smtClean="0"/>
              <a:t>بانه: " </a:t>
            </a:r>
            <a:r>
              <a:rPr lang="ar-IQ" sz="2400" b="0" dirty="0"/>
              <a:t>المكان الذي يقيم فيه الشخص عادة ... " </a:t>
            </a:r>
            <a:r>
              <a:rPr lang="ar-IQ" sz="2400" b="0" dirty="0" smtClean="0"/>
              <a:t>واعتبر </a:t>
            </a:r>
            <a:r>
              <a:rPr lang="ar-IQ" sz="2400" b="0" dirty="0"/>
              <a:t>الموطن بالنسبة للتاجر الفرد الطبيعي المكان الذي يباشر فيه الشخص تجارة او حرفة بالنسبة الى ادارة الاعمال المتعلقة بهذه التجارة او الحرفة، وقد أقر المشرَع للشخص المعنوي بموطن مستقل هو المكان الذي يوجد فيه مركز ادارة الشركة. </a:t>
            </a:r>
          </a:p>
          <a:p>
            <a:pPr algn="just" rtl="1"/>
            <a:r>
              <a:rPr lang="ar-IQ" sz="2400" dirty="0"/>
              <a:t>خامساً </a:t>
            </a:r>
            <a:r>
              <a:rPr lang="ar-IQ" sz="2400" dirty="0" smtClean="0"/>
              <a:t>: </a:t>
            </a:r>
            <a:r>
              <a:rPr lang="ar-IQ" sz="2400" dirty="0"/>
              <a:t>الاسم التجاري للشركة : </a:t>
            </a:r>
          </a:p>
          <a:p>
            <a:pPr algn="just" rtl="1"/>
            <a:r>
              <a:rPr lang="ar-IQ" sz="2400" b="0" dirty="0"/>
              <a:t>   وأخيراً يترتب على اكتساب الشركة للشخصية المعنوية ان يكون لها اسم او عنوان تعرف به ويميزها عن غيرها والاسم التجاري للشركات يستمد عموماً من نوع وطبيعة النشاط التجاري الذي </a:t>
            </a:r>
            <a:r>
              <a:rPr lang="ar-IQ" sz="2400" b="0" dirty="0" smtClean="0"/>
              <a:t>تمارسه، </a:t>
            </a:r>
            <a:r>
              <a:rPr lang="ar-IQ" sz="2400" b="0" dirty="0"/>
              <a:t>ومثال </a:t>
            </a:r>
            <a:r>
              <a:rPr lang="ar-IQ" sz="2400" b="0" dirty="0" smtClean="0"/>
              <a:t>ذلك (شركة </a:t>
            </a:r>
            <a:r>
              <a:rPr lang="ar-IQ" sz="2400" b="0" dirty="0"/>
              <a:t>الصناعات </a:t>
            </a:r>
            <a:r>
              <a:rPr lang="ar-IQ" sz="2400" b="0" dirty="0" smtClean="0"/>
              <a:t>المعدنية) أو (</a:t>
            </a:r>
            <a:r>
              <a:rPr lang="ar-IQ" sz="2400" b="0" smtClean="0"/>
              <a:t>شركة رحال </a:t>
            </a:r>
            <a:r>
              <a:rPr lang="ar-IQ" sz="2400" b="0" dirty="0"/>
              <a:t>للسياحة </a:t>
            </a:r>
            <a:r>
              <a:rPr lang="ar-IQ" sz="2400" b="0" dirty="0" smtClean="0"/>
              <a:t>والسفر)، </a:t>
            </a:r>
            <a:r>
              <a:rPr lang="ar-IQ" sz="2400" b="0" dirty="0"/>
              <a:t>فوفقاً لنص الفقرة الاولى من المادة الثالثة عشرة من </a:t>
            </a:r>
            <a:r>
              <a:rPr lang="ar-IQ" sz="2400" b="0"/>
              <a:t>قانون </a:t>
            </a:r>
            <a:r>
              <a:rPr lang="ar-IQ" sz="2400" b="0" smtClean="0"/>
              <a:t>الشركات: </a:t>
            </a:r>
            <a:r>
              <a:rPr lang="ar-IQ" sz="2400" b="0" dirty="0"/>
              <a:t>"ان لكل شركة اسم مستمد من نشاطها يذكر فيه نوعها مع اضافة كلمة مختلطة ان كانت مختلطة واسم احد اعضائها في الاقل ان كانت تضامنية او مشروعاً فردياً ويجوز اضافة اية تسمية مقبولة ان كانت مساهمة او محدودة ". </a:t>
            </a:r>
          </a:p>
          <a:p>
            <a:pPr algn="just" rtl="1"/>
            <a:endParaRPr lang="en-US" sz="2400" b="0" dirty="0"/>
          </a:p>
        </p:txBody>
      </p:sp>
    </p:spTree>
    <p:extLst>
      <p:ext uri="{BB962C8B-B14F-4D97-AF65-F5344CB8AC3E}">
        <p14:creationId xmlns:p14="http://schemas.microsoft.com/office/powerpoint/2010/main" val="23867624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50</TotalTime>
  <Words>798</Words>
  <Application>Microsoft Office PowerPoint</Application>
  <PresentationFormat>On-screen Show (4:3)</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Essential</vt:lpstr>
      <vt:lpstr>وزارة التعليم العالي والبحث العلمي جامعة النهرين كلية الحقوق</vt:lpstr>
      <vt:lpstr>     المحاضرة الثالثة الشخصية المعنوية للشركة</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29</cp:revision>
  <dcterms:created xsi:type="dcterms:W3CDTF">2006-08-16T00:00:00Z</dcterms:created>
  <dcterms:modified xsi:type="dcterms:W3CDTF">2024-06-25T21:48:50Z</dcterms:modified>
</cp:coreProperties>
</file>