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6/30/2024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6/30/2024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a:t>المحاضرة </a:t>
            </a:r>
            <a:r>
              <a:rPr lang="ar-IQ" sz="3100" smtClean="0"/>
              <a:t>الرابعة</a:t>
            </a:r>
            <a:r>
              <a:rPr lang="ar-IQ" sz="3100" dirty="0"/>
              <a:t/>
            </a:r>
            <a:br>
              <a:rPr lang="ar-IQ" sz="3100" dirty="0"/>
            </a:br>
            <a:r>
              <a:rPr lang="ar-IQ" sz="3100" dirty="0" smtClean="0"/>
              <a:t>أنواع الشركات</a:t>
            </a:r>
            <a:endParaRPr lang="ar-IQ" sz="3100" dirty="0"/>
          </a:p>
        </p:txBody>
      </p:sp>
      <p:sp>
        <p:nvSpPr>
          <p:cNvPr id="3" name="Content Placeholder 2"/>
          <p:cNvSpPr>
            <a:spLocks noGrp="1"/>
          </p:cNvSpPr>
          <p:nvPr>
            <p:ph idx="1"/>
          </p:nvPr>
        </p:nvSpPr>
        <p:spPr>
          <a:xfrm>
            <a:off x="457200" y="1447800"/>
            <a:ext cx="7620000" cy="5029200"/>
          </a:xfrm>
        </p:spPr>
        <p:txBody>
          <a:bodyPr>
            <a:normAutofit lnSpcReduction="10000"/>
          </a:bodyPr>
          <a:lstStyle/>
          <a:p>
            <a:pPr algn="just" rtl="1"/>
            <a:r>
              <a:rPr lang="ar-IQ" sz="2400" b="0" dirty="0"/>
              <a:t>الشركات نوعان الاول شركات الأشخاص والثاني شركات الأموال ولكل منهما </a:t>
            </a:r>
            <a:r>
              <a:rPr lang="ar-IQ" sz="2400" b="0" dirty="0" smtClean="0"/>
              <a:t>أنواع تنضوي تحتها سوف </a:t>
            </a:r>
            <a:r>
              <a:rPr lang="ar-IQ" sz="2400" b="0" dirty="0"/>
              <a:t>نتعرض </a:t>
            </a:r>
            <a:r>
              <a:rPr lang="ar-IQ" sz="2400" b="0" dirty="0" smtClean="0"/>
              <a:t>لبيانها </a:t>
            </a:r>
            <a:r>
              <a:rPr lang="ar-IQ" sz="2400" b="0" dirty="0"/>
              <a:t>وفق التفصيل الاتي :</a:t>
            </a:r>
          </a:p>
          <a:p>
            <a:pPr algn="just" rtl="1"/>
            <a:r>
              <a:rPr lang="ar-IQ" sz="2400" b="0" dirty="0"/>
              <a:t>  </a:t>
            </a:r>
            <a:r>
              <a:rPr lang="ar-IQ" sz="2400" dirty="0"/>
              <a:t>أولاً </a:t>
            </a:r>
            <a:r>
              <a:rPr lang="ar-IQ" sz="2400" dirty="0" smtClean="0"/>
              <a:t>: </a:t>
            </a:r>
            <a:r>
              <a:rPr lang="ar-IQ" sz="2400" dirty="0"/>
              <a:t>شركات الاشخاص: </a:t>
            </a:r>
            <a:endParaRPr lang="ar-IQ" sz="2400" dirty="0" smtClean="0"/>
          </a:p>
          <a:p>
            <a:pPr algn="just" rtl="1"/>
            <a:r>
              <a:rPr lang="ar-IQ" sz="2400" b="0" dirty="0" smtClean="0"/>
              <a:t>هذا </a:t>
            </a:r>
            <a:r>
              <a:rPr lang="ar-IQ" sz="2400" b="0" dirty="0"/>
              <a:t>النوع من الشركات يتمثل بالشركة التضامنية وشركة المشروع الفردي والشركة </a:t>
            </a:r>
            <a:r>
              <a:rPr lang="ar-IQ" sz="2400" b="0" dirty="0" smtClean="0"/>
              <a:t>البسيطة.</a:t>
            </a:r>
            <a:endParaRPr lang="ar-IQ" sz="2400" b="0" dirty="0"/>
          </a:p>
          <a:p>
            <a:pPr algn="just" rtl="1"/>
            <a:r>
              <a:rPr lang="ar-IQ" sz="2400" dirty="0"/>
              <a:t>1- الشركة التضامنية </a:t>
            </a:r>
          </a:p>
          <a:p>
            <a:pPr algn="just" rtl="1"/>
            <a:r>
              <a:rPr lang="ar-IQ" sz="2400" b="0" dirty="0"/>
              <a:t>  تُعد شركة التضامن من اكثر شركات القطاع الخاص التجارية شيوعاً سواء في الواقع العراقي او في غيره ولعل مرد ذلك هو ان هذا الشكل من الشركات يعتبر من ابسط صيغ الشركات التجارية واكثرها ملائمة للنشاط التجاري الصغير العائلي والمتوسط الذي يضم مجموعة من الاشخاص تربطهم علاقة متينة وثقة متبادلة ومع ذلك فأن نطاق نشاط هذه الشركات لا يخرج عموماً عن دائرة الاستغلال التجاري البسيط والمتوسط كأعمال التجارة الاستهلاكية او الصناعية الانشائية البسيطة . </a:t>
            </a:r>
          </a:p>
        </p:txBody>
      </p:sp>
    </p:spTree>
    <p:extLst>
      <p:ext uri="{BB962C8B-B14F-4D97-AF65-F5344CB8AC3E}">
        <p14:creationId xmlns:p14="http://schemas.microsoft.com/office/powerpoint/2010/main" val="150612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5897563"/>
          </a:xfrm>
        </p:spPr>
        <p:txBody>
          <a:bodyPr>
            <a:normAutofit/>
          </a:bodyPr>
          <a:lstStyle/>
          <a:p>
            <a:pPr algn="ctr" rtl="1"/>
            <a:r>
              <a:rPr lang="ar-IQ" sz="2400" dirty="0"/>
              <a:t>خصائص الشركة </a:t>
            </a:r>
            <a:r>
              <a:rPr lang="ar-IQ" sz="2400" dirty="0" smtClean="0"/>
              <a:t>التضامنية</a:t>
            </a:r>
            <a:endParaRPr lang="ar-IQ" sz="2400" dirty="0"/>
          </a:p>
          <a:p>
            <a:pPr algn="just" rtl="1"/>
            <a:r>
              <a:rPr lang="ar-IQ" sz="2400" b="0" dirty="0"/>
              <a:t>  يمكن اجمال خصائص الشركة التضامنية بما يلي : </a:t>
            </a:r>
          </a:p>
          <a:p>
            <a:pPr algn="just" rtl="1"/>
            <a:r>
              <a:rPr lang="ar-IQ" sz="2400" b="0" dirty="0"/>
              <a:t>1- ان عدد الاشخاص فيها لا يقل عن شخصين ولا يزيد </a:t>
            </a:r>
            <a:r>
              <a:rPr lang="ar-IQ" sz="2400" b="0" dirty="0" smtClean="0"/>
              <a:t>على </a:t>
            </a:r>
            <a:r>
              <a:rPr lang="ar-IQ" sz="2400" b="0" dirty="0"/>
              <a:t>25 شخص </a:t>
            </a:r>
            <a:r>
              <a:rPr lang="ar-IQ" sz="2400" b="0" dirty="0" smtClean="0"/>
              <a:t>(بعد </a:t>
            </a:r>
            <a:r>
              <a:rPr lang="ar-IQ" sz="2400" b="0" dirty="0"/>
              <a:t>التعديل </a:t>
            </a:r>
            <a:r>
              <a:rPr lang="ar-IQ" sz="2400" b="0" dirty="0" smtClean="0"/>
              <a:t>بالامر </a:t>
            </a:r>
            <a:r>
              <a:rPr lang="ar-IQ" sz="2400" b="0" dirty="0"/>
              <a:t>رقم 64 لسنة </a:t>
            </a:r>
            <a:r>
              <a:rPr lang="ar-IQ" sz="2400" b="0" dirty="0" smtClean="0"/>
              <a:t>2004 ).</a:t>
            </a:r>
            <a:endParaRPr lang="ar-IQ" sz="2400" b="0" dirty="0"/>
          </a:p>
          <a:p>
            <a:pPr algn="just" rtl="1"/>
            <a:r>
              <a:rPr lang="ar-IQ" sz="2400" b="0" dirty="0"/>
              <a:t>2- ان حصة الشريك في الشركة غير قابلة للانتقال الى الغير الا بشروط خاصة .</a:t>
            </a:r>
          </a:p>
          <a:p>
            <a:pPr algn="just" rtl="1"/>
            <a:r>
              <a:rPr lang="ar-IQ" sz="2400" b="0" dirty="0"/>
              <a:t>3- ان للشركة اسماً وعنواناً تجارياً .</a:t>
            </a:r>
          </a:p>
          <a:p>
            <a:pPr algn="just" rtl="1"/>
            <a:r>
              <a:rPr lang="ar-IQ" sz="2400" b="0" dirty="0"/>
              <a:t>4- ان جميع الشركاء فيها يكتسبون صفة التاجر .</a:t>
            </a:r>
          </a:p>
          <a:p>
            <a:pPr algn="just" rtl="1"/>
            <a:r>
              <a:rPr lang="ar-IQ" sz="2400" b="0" dirty="0"/>
              <a:t>5- ان جميع الشركاء مسؤولين بصفة شخصية على وجه التضامن عن جميع التزامات الشركة. </a:t>
            </a:r>
          </a:p>
          <a:p>
            <a:pPr algn="just" rtl="1"/>
            <a:endParaRPr lang="en-US" sz="2400" b="0" dirty="0"/>
          </a:p>
        </p:txBody>
      </p:sp>
    </p:spTree>
    <p:extLst>
      <p:ext uri="{BB962C8B-B14F-4D97-AF65-F5344CB8AC3E}">
        <p14:creationId xmlns:p14="http://schemas.microsoft.com/office/powerpoint/2010/main" val="2023120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5821363"/>
          </a:xfrm>
        </p:spPr>
        <p:txBody>
          <a:bodyPr>
            <a:normAutofit fontScale="92500" lnSpcReduction="20000"/>
          </a:bodyPr>
          <a:lstStyle/>
          <a:p>
            <a:pPr algn="ctr" rtl="1"/>
            <a:r>
              <a:rPr lang="ar-IQ" sz="2400" dirty="0"/>
              <a:t>تكوين الشركة </a:t>
            </a:r>
            <a:r>
              <a:rPr lang="ar-IQ" sz="2400" dirty="0" smtClean="0"/>
              <a:t>التضامنية</a:t>
            </a:r>
            <a:endParaRPr lang="ar-IQ" sz="2400" dirty="0"/>
          </a:p>
          <a:p>
            <a:pPr algn="just" rtl="1"/>
            <a:r>
              <a:rPr lang="ar-IQ" sz="2400" dirty="0"/>
              <a:t>اولاً </a:t>
            </a:r>
            <a:r>
              <a:rPr lang="ar-IQ" sz="2400" dirty="0" smtClean="0"/>
              <a:t>: </a:t>
            </a:r>
            <a:r>
              <a:rPr lang="ar-IQ" sz="2400" dirty="0"/>
              <a:t>مستلزمات التأسيس  </a:t>
            </a:r>
          </a:p>
          <a:p>
            <a:pPr algn="just" rtl="1"/>
            <a:r>
              <a:rPr lang="ar-IQ" sz="2400" b="0" dirty="0"/>
              <a:t>   يلزم لتأسيس شركة تضامن ان يعد المؤسسون عقداً للشركة يتضمن بيانات معينة حددها قانون الشركات صراحة فبمقتضى نص المادة الثالثة عشرة من القانون المذكور يجب ان يعد المؤسسون عقدا للشركة موقعاً منهم او ممن يمثلهم قانوناً على أن يتضمن هذا العقد ما يأتي  </a:t>
            </a:r>
            <a:r>
              <a:rPr lang="ar-IQ" sz="2400" b="0" dirty="0" smtClean="0"/>
              <a:t>:</a:t>
            </a:r>
            <a:endParaRPr lang="ar-IQ" sz="2400" b="0" dirty="0"/>
          </a:p>
          <a:p>
            <a:pPr algn="just" rtl="1"/>
            <a:r>
              <a:rPr lang="ar-IQ" sz="2400" b="0" dirty="0"/>
              <a:t>1- اسم الشركة ونوعها مضافاً لها كلمة (مختلطة) اذا كانت من القطاع المختلط أو أي تسمية أخرى مقبولة اذا كانت شركة خاصة . </a:t>
            </a:r>
          </a:p>
          <a:p>
            <a:pPr algn="just" rtl="1"/>
            <a:r>
              <a:rPr lang="ar-IQ" sz="2400" b="0" dirty="0"/>
              <a:t>2- المركز الرئيسي للشركة ان يكون في العراق .</a:t>
            </a:r>
          </a:p>
          <a:p>
            <a:pPr algn="just" rtl="1"/>
            <a:r>
              <a:rPr lang="ar-IQ" sz="2400" b="0" dirty="0"/>
              <a:t>3- هدف الشركة الذي يجب ان يكون من ضمن اهداف خطة التنمية .</a:t>
            </a:r>
          </a:p>
          <a:p>
            <a:pPr algn="just" rtl="1"/>
            <a:r>
              <a:rPr lang="ar-IQ" sz="2400" b="0" dirty="0"/>
              <a:t>4- نشاط الشركة المستمد من هدفها على أن يكون ضمن القطاعات ذات العلاقة بنشاطها . </a:t>
            </a:r>
          </a:p>
          <a:p>
            <a:pPr algn="just" rtl="1"/>
            <a:r>
              <a:rPr lang="ar-IQ" sz="2400" b="0" dirty="0"/>
              <a:t>5- </a:t>
            </a:r>
            <a:r>
              <a:rPr lang="ar-IQ" sz="2400" b="0" dirty="0" smtClean="0"/>
              <a:t>رأس </a:t>
            </a:r>
            <a:r>
              <a:rPr lang="ar-IQ" sz="2400" b="0" dirty="0"/>
              <a:t>مال الشركة وتقسيمه .</a:t>
            </a:r>
          </a:p>
          <a:p>
            <a:pPr algn="just" rtl="1"/>
            <a:r>
              <a:rPr lang="ar-IQ" sz="2400" b="0" dirty="0"/>
              <a:t>6- كيفية توزيع الارباح والخسائر .</a:t>
            </a:r>
          </a:p>
          <a:p>
            <a:pPr algn="just" rtl="1"/>
            <a:r>
              <a:rPr lang="ar-IQ" sz="2400" b="0" dirty="0"/>
              <a:t>7- أسماء المؤسسين وجنسياتهم ومهنهم ومحل اقامتهم الدائم ومقدار حصصهم .</a:t>
            </a:r>
          </a:p>
          <a:p>
            <a:pPr algn="just" rtl="1"/>
            <a:endParaRPr lang="en-US" sz="2400" b="0" dirty="0"/>
          </a:p>
        </p:txBody>
      </p:sp>
    </p:spTree>
    <p:extLst>
      <p:ext uri="{BB962C8B-B14F-4D97-AF65-F5344CB8AC3E}">
        <p14:creationId xmlns:p14="http://schemas.microsoft.com/office/powerpoint/2010/main" val="1452814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5745163"/>
          </a:xfrm>
        </p:spPr>
        <p:txBody>
          <a:bodyPr>
            <a:normAutofit fontScale="92500"/>
          </a:bodyPr>
          <a:lstStyle/>
          <a:p>
            <a:pPr algn="just" rtl="1"/>
            <a:r>
              <a:rPr lang="ar-IQ" sz="2400" dirty="0"/>
              <a:t>ثانياً </a:t>
            </a:r>
            <a:r>
              <a:rPr lang="ar-IQ" sz="2400" dirty="0" smtClean="0"/>
              <a:t>: </a:t>
            </a:r>
            <a:r>
              <a:rPr lang="ar-IQ" sz="2400" dirty="0"/>
              <a:t>الاشهار والاعلان </a:t>
            </a:r>
          </a:p>
          <a:p>
            <a:pPr algn="just" rtl="1"/>
            <a:r>
              <a:rPr lang="ar-IQ" sz="2400" b="0" dirty="0"/>
              <a:t>   اضافة الى العقد المكتوب </a:t>
            </a:r>
            <a:r>
              <a:rPr lang="ar-IQ" sz="2400" b="0" dirty="0" smtClean="0"/>
              <a:t>فإن </a:t>
            </a:r>
            <a:r>
              <a:rPr lang="ar-IQ" sz="2400" b="0" dirty="0"/>
              <a:t>القانون يوجب القيام بإجراءات خاصة بالإشهار والاعلان فعلى مسجل الشركات نشر قرار الموافقة على تأسيس الشركة في النشرة الخاصة بالشركات والتي يتولى اصدارها وفي صحيفة يومية لمرة واحدة في الاقل وعلى المسجل بعد ذلك ان يصدر شهادة تأسيس الشركة خلال خمسة عشر يوماً من تاريخ اخر نشر فاذا صدرت شهادة التأسيس فان الشركة تكتسب الشخصية المعنوية </a:t>
            </a:r>
            <a:r>
              <a:rPr lang="ar-IQ" sz="2400" b="0" dirty="0" smtClean="0"/>
              <a:t>قانوناً. </a:t>
            </a:r>
            <a:r>
              <a:rPr lang="ar-IQ" sz="2400" b="0" dirty="0"/>
              <a:t>وتتجسد اجراءات الاشهار والاعلان بتسجيل الشركة في السجل التجاري اذ يجب على الشركة وخلال ثلاثين يوماً من تاريخ انشائها ان تقدم طلباً للقيد في السجل التجاري يتضمن المعلومات التالية </a:t>
            </a:r>
            <a:r>
              <a:rPr lang="ar-IQ" sz="2400" b="0" dirty="0" smtClean="0"/>
              <a:t>: </a:t>
            </a:r>
            <a:endParaRPr lang="ar-IQ" sz="2400" b="0" dirty="0"/>
          </a:p>
          <a:p>
            <a:pPr algn="just" rtl="1"/>
            <a:r>
              <a:rPr lang="ar-IQ" sz="2400" b="0" dirty="0"/>
              <a:t>أ‌- اسم الشركة .</a:t>
            </a:r>
          </a:p>
          <a:p>
            <a:pPr algn="just" rtl="1"/>
            <a:r>
              <a:rPr lang="ar-IQ" sz="2400" b="0" dirty="0"/>
              <a:t>ب- تاريخ انشائها .</a:t>
            </a:r>
          </a:p>
          <a:p>
            <a:pPr algn="just" rtl="1"/>
            <a:r>
              <a:rPr lang="ar-IQ" sz="2400" b="0" dirty="0"/>
              <a:t>ج- نوع النشاط التجاري الذي تمارسه .</a:t>
            </a:r>
          </a:p>
          <a:p>
            <a:pPr algn="just" rtl="1"/>
            <a:r>
              <a:rPr lang="ar-IQ" sz="2400" b="0" dirty="0"/>
              <a:t>د- اسماء مؤسسيها ورؤساء مجالس ادارتها ومديريها المفوضين .</a:t>
            </a:r>
          </a:p>
          <a:p>
            <a:pPr algn="just" rtl="1"/>
            <a:r>
              <a:rPr lang="ar-IQ" sz="2400" b="0" dirty="0"/>
              <a:t>ه- مركز ادارتها الرئيسي .</a:t>
            </a:r>
          </a:p>
          <a:p>
            <a:pPr algn="just" rtl="1"/>
            <a:endParaRPr lang="en-US" sz="2400" b="0" dirty="0"/>
          </a:p>
        </p:txBody>
      </p:sp>
    </p:spTree>
    <p:extLst>
      <p:ext uri="{BB962C8B-B14F-4D97-AF65-F5344CB8AC3E}">
        <p14:creationId xmlns:p14="http://schemas.microsoft.com/office/powerpoint/2010/main" val="21528079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39</TotalTime>
  <Words>477</Words>
  <Application>Microsoft Office PowerPoint</Application>
  <PresentationFormat>On-screen Show (4:3)</PresentationFormat>
  <Paragraphs>37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Essential</vt:lpstr>
      <vt:lpstr>وزارة التعليم العالي والبحث العلمي جامعة النهرين كلية الحقوق</vt:lpstr>
      <vt:lpstr>     المحاضرة الرابعة أنواع الشركات</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22</cp:revision>
  <dcterms:created xsi:type="dcterms:W3CDTF">2006-08-16T00:00:00Z</dcterms:created>
  <dcterms:modified xsi:type="dcterms:W3CDTF">2024-06-30T19:54:50Z</dcterms:modified>
</cp:coreProperties>
</file>