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9" r:id="rId4"/>
    <p:sldId id="260"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6/30/2024</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6/30/2024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6/30/2024</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6/30/2024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6/30/2024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6F15528-21DE-4FAA-801E-634DDDAF4B2B}" type="slidenum">
              <a:rPr lang="en-US" smtClean="0"/>
              <a:pPr/>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1D8BD707-D9CF-40AE-B4C6-C98DA3205C09}" type="datetimeFigureOut">
              <a:rPr lang="en-US" smtClean="0"/>
              <a:pPr/>
              <a:t>6/30/2024</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B6F15528-21DE-4FAA-801E-634DDDAF4B2B}" type="slidenum">
              <a:rPr lang="en-US" smtClean="0"/>
              <a:pPr/>
              <a:t>‹#›</a:t>
            </a:fld>
            <a:endParaRPr 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1676400"/>
          </a:xfrm>
        </p:spPr>
        <p:txBody>
          <a:bodyPr>
            <a:normAutofit/>
          </a:bodyPr>
          <a:lstStyle/>
          <a:p>
            <a:pPr algn="r" rtl="1"/>
            <a:r>
              <a:rPr lang="ar-IQ" sz="2400" b="1" dirty="0" smtClean="0">
                <a:latin typeface="Arial Black" panose="020B0A04020102020204" pitchFamily="34" charset="0"/>
                <a:cs typeface="+mn-cs"/>
              </a:rPr>
              <a:t>وزارة التعليم العالي والبحث العلمي</a:t>
            </a:r>
            <a:br>
              <a:rPr lang="ar-IQ" sz="2400" b="1" dirty="0" smtClean="0">
                <a:latin typeface="Arial Black" panose="020B0A04020102020204" pitchFamily="34" charset="0"/>
                <a:cs typeface="+mn-cs"/>
              </a:rPr>
            </a:br>
            <a:r>
              <a:rPr lang="ar-IQ" sz="2400" b="1" dirty="0" smtClean="0">
                <a:latin typeface="Arial Black" panose="020B0A04020102020204" pitchFamily="34" charset="0"/>
                <a:cs typeface="+mn-cs"/>
              </a:rPr>
              <a:t>جامعة النهرين</a:t>
            </a:r>
            <a:br>
              <a:rPr lang="ar-IQ" sz="2400" b="1" dirty="0" smtClean="0">
                <a:latin typeface="Arial Black" panose="020B0A04020102020204" pitchFamily="34" charset="0"/>
                <a:cs typeface="+mn-cs"/>
              </a:rPr>
            </a:br>
            <a:r>
              <a:rPr lang="ar-IQ" sz="2400" b="1" dirty="0" smtClean="0">
                <a:latin typeface="Arial Black" panose="020B0A04020102020204" pitchFamily="34" charset="0"/>
                <a:cs typeface="+mn-cs"/>
              </a:rPr>
              <a:t>كلية الحقوق</a:t>
            </a:r>
            <a:endParaRPr lang="en-US" sz="2400" b="1" dirty="0">
              <a:latin typeface="Arial Black" panose="020B0A04020102020204" pitchFamily="34" charset="0"/>
              <a:cs typeface="+mn-cs"/>
            </a:endParaRPr>
          </a:p>
        </p:txBody>
      </p:sp>
      <p:sp>
        <p:nvSpPr>
          <p:cNvPr id="3" name="Subtitle 2"/>
          <p:cNvSpPr>
            <a:spLocks noGrp="1"/>
          </p:cNvSpPr>
          <p:nvPr>
            <p:ph type="subTitle" idx="1"/>
          </p:nvPr>
        </p:nvSpPr>
        <p:spPr>
          <a:xfrm>
            <a:off x="1371600" y="2438400"/>
            <a:ext cx="6400800" cy="3733800"/>
          </a:xfrm>
        </p:spPr>
        <p:txBody>
          <a:bodyPr>
            <a:normAutofit/>
          </a:bodyPr>
          <a:lstStyle/>
          <a:p>
            <a:pPr algn="ctr" rtl="1"/>
            <a:r>
              <a:rPr lang="ar-IQ" sz="3600" b="1" dirty="0" smtClean="0">
                <a:solidFill>
                  <a:srgbClr val="C00000"/>
                </a:solidFill>
                <a:latin typeface="Copperplate Gothic Bold" panose="020E0705020206020404" pitchFamily="34" charset="0"/>
              </a:rPr>
              <a:t>الشركات التجارية</a:t>
            </a:r>
          </a:p>
          <a:p>
            <a:pPr algn="ctr" rtl="1"/>
            <a:r>
              <a:rPr lang="ar-IQ" sz="2800" b="1" dirty="0" smtClean="0">
                <a:solidFill>
                  <a:schemeClr val="tx1"/>
                </a:solidFill>
                <a:latin typeface="Copperplate Gothic Bold" panose="020E0705020206020404" pitchFamily="34" charset="0"/>
              </a:rPr>
              <a:t>المرحلة الثالثة</a:t>
            </a:r>
          </a:p>
          <a:p>
            <a:pPr algn="ctr" rtl="1"/>
            <a:endParaRPr lang="ar-IQ" sz="2800" b="1" dirty="0" smtClean="0">
              <a:solidFill>
                <a:schemeClr val="tx1"/>
              </a:solidFill>
              <a:latin typeface="Copperplate Gothic Bold" panose="020E0705020206020404" pitchFamily="34" charset="0"/>
            </a:endParaRPr>
          </a:p>
          <a:p>
            <a:pPr algn="ctr" rtl="1"/>
            <a:endParaRPr lang="ar-IQ" b="1" dirty="0" smtClean="0">
              <a:solidFill>
                <a:schemeClr val="tx1"/>
              </a:solidFill>
              <a:latin typeface="Copperplate Gothic Bold" panose="020E0705020206020404" pitchFamily="34" charset="0"/>
            </a:endParaRPr>
          </a:p>
          <a:p>
            <a:pPr algn="ctr" rtl="1"/>
            <a:r>
              <a:rPr lang="ar-IQ" sz="2800" b="1" dirty="0" smtClean="0">
                <a:solidFill>
                  <a:schemeClr val="tx1"/>
                </a:solidFill>
                <a:latin typeface="Copperplate Gothic Bold" panose="020E0705020206020404" pitchFamily="34" charset="0"/>
              </a:rPr>
              <a:t>استاذ المادة</a:t>
            </a:r>
          </a:p>
          <a:p>
            <a:pPr algn="ctr" rtl="1"/>
            <a:r>
              <a:rPr lang="ar-IQ" sz="3600" b="1" dirty="0" smtClean="0">
                <a:solidFill>
                  <a:srgbClr val="C00000"/>
                </a:solidFill>
                <a:latin typeface="Copperplate Gothic Bold" panose="020E0705020206020404" pitchFamily="34" charset="0"/>
              </a:rPr>
              <a:t>د. براق عبدالله مطر</a:t>
            </a:r>
            <a:endParaRPr lang="en-US" sz="3600" b="1" dirty="0">
              <a:solidFill>
                <a:srgbClr val="C00000"/>
              </a:solidFill>
              <a:latin typeface="Copperplate Gothic Bold" panose="020E0705020206020404"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8255" y="457200"/>
            <a:ext cx="1524000" cy="16980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43764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219200"/>
          </a:xfrm>
        </p:spPr>
        <p:txBody>
          <a:bodyPr>
            <a:normAutofit fontScale="90000"/>
          </a:bodyPr>
          <a:lstStyle/>
          <a:p>
            <a:pPr algn="ctr" rtl="1"/>
            <a:r>
              <a:rPr lang="ar-IQ" sz="2800" dirty="0"/>
              <a:t/>
            </a:r>
            <a:br>
              <a:rPr lang="ar-IQ" sz="2800" dirty="0"/>
            </a:br>
            <a:r>
              <a:rPr lang="ar-IQ" sz="2800" dirty="0" smtClean="0"/>
              <a:t/>
            </a:r>
            <a:br>
              <a:rPr lang="ar-IQ" sz="2800" dirty="0" smtClean="0"/>
            </a:br>
            <a:r>
              <a:rPr lang="ar-IQ" sz="2800" dirty="0"/>
              <a:t/>
            </a:r>
            <a:br>
              <a:rPr lang="ar-IQ" sz="2800" dirty="0"/>
            </a:br>
            <a:r>
              <a:rPr lang="ar-IQ" sz="2800" dirty="0" smtClean="0">
                <a:effectLst/>
              </a:rPr>
              <a:t/>
            </a:r>
            <a:br>
              <a:rPr lang="ar-IQ" sz="2800" dirty="0" smtClean="0">
                <a:effectLst/>
              </a:rPr>
            </a:br>
            <a:r>
              <a:rPr lang="ar-IQ" sz="2800" dirty="0">
                <a:effectLst/>
              </a:rPr>
              <a:t/>
            </a:r>
            <a:br>
              <a:rPr lang="ar-IQ" sz="2800" dirty="0">
                <a:effectLst/>
              </a:rPr>
            </a:br>
            <a:r>
              <a:rPr lang="ar-IQ" sz="3100"/>
              <a:t>المحاضرة </a:t>
            </a:r>
            <a:r>
              <a:rPr lang="ar-IQ" sz="3100" smtClean="0"/>
              <a:t>الخامسة</a:t>
            </a:r>
            <a:r>
              <a:rPr lang="ar-IQ" sz="3100" dirty="0"/>
              <a:t/>
            </a:r>
            <a:br>
              <a:rPr lang="ar-IQ" sz="3100" dirty="0"/>
            </a:br>
            <a:r>
              <a:rPr lang="ar-IQ" sz="3100" dirty="0"/>
              <a:t>ادارة الشركة </a:t>
            </a:r>
            <a:r>
              <a:rPr lang="ar-IQ" sz="3100" dirty="0" smtClean="0"/>
              <a:t>التضامنية</a:t>
            </a:r>
            <a:endParaRPr lang="en-US" sz="3100" dirty="0"/>
          </a:p>
        </p:txBody>
      </p:sp>
      <p:sp>
        <p:nvSpPr>
          <p:cNvPr id="3" name="Content Placeholder 2"/>
          <p:cNvSpPr>
            <a:spLocks noGrp="1"/>
          </p:cNvSpPr>
          <p:nvPr>
            <p:ph idx="1"/>
          </p:nvPr>
        </p:nvSpPr>
        <p:spPr/>
        <p:txBody>
          <a:bodyPr>
            <a:normAutofit/>
          </a:bodyPr>
          <a:lstStyle/>
          <a:p>
            <a:pPr algn="just" rtl="1"/>
            <a:endParaRPr lang="ar-IQ" sz="2400" b="0" dirty="0" smtClean="0"/>
          </a:p>
          <a:p>
            <a:pPr algn="just" rtl="1"/>
            <a:r>
              <a:rPr lang="ar-IQ" sz="2400" b="0" dirty="0" smtClean="0"/>
              <a:t>لا </a:t>
            </a:r>
            <a:r>
              <a:rPr lang="ar-IQ" sz="2400" b="0" dirty="0"/>
              <a:t>يمكن للشركة التضامنية كشخص معنوي مستقل ان تتولى بذاتها القيام بالأعمال والتصرفات القانونية  الداخلة في حدود الغرض المرسوم لها.</a:t>
            </a:r>
          </a:p>
          <a:p>
            <a:pPr algn="just" rtl="1"/>
            <a:r>
              <a:rPr lang="ar-IQ" sz="2400" b="0" dirty="0"/>
              <a:t>من هذا المنطلق فان الشركة التضامنية تدار وبحكم القانون من قبل جهازين همـا :</a:t>
            </a:r>
          </a:p>
          <a:p>
            <a:pPr algn="just" rtl="1"/>
            <a:r>
              <a:rPr lang="ar-IQ" sz="2400" b="0" dirty="0"/>
              <a:t>اولا : الهيئة العامة .</a:t>
            </a:r>
          </a:p>
          <a:p>
            <a:pPr algn="just" rtl="1"/>
            <a:r>
              <a:rPr lang="ar-IQ" sz="2400" b="0" dirty="0"/>
              <a:t>ثانيا : المدير المفوض .</a:t>
            </a:r>
          </a:p>
          <a:p>
            <a:pPr algn="just" rtl="1"/>
            <a:endParaRPr lang="en-US" sz="2400" b="0" dirty="0"/>
          </a:p>
        </p:txBody>
      </p:sp>
    </p:spTree>
    <p:extLst>
      <p:ext uri="{BB962C8B-B14F-4D97-AF65-F5344CB8AC3E}">
        <p14:creationId xmlns:p14="http://schemas.microsoft.com/office/powerpoint/2010/main" val="1506128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620000" cy="6172200"/>
          </a:xfrm>
        </p:spPr>
        <p:txBody>
          <a:bodyPr/>
          <a:lstStyle/>
          <a:p>
            <a:pPr algn="just" rtl="1"/>
            <a:r>
              <a:rPr lang="ar-IQ" sz="2400" dirty="0"/>
              <a:t>اولاً : الهيئة </a:t>
            </a:r>
            <a:r>
              <a:rPr lang="ar-IQ" sz="2400" dirty="0" smtClean="0"/>
              <a:t>العامة :</a:t>
            </a:r>
            <a:endParaRPr lang="ar-IQ" sz="2400" dirty="0"/>
          </a:p>
          <a:p>
            <a:pPr algn="just" rtl="1"/>
            <a:r>
              <a:rPr lang="ar-IQ" b="0" dirty="0"/>
              <a:t>   تتألف الهيئة العامة لشركة التضامن من مجمل اعضاء </a:t>
            </a:r>
            <a:r>
              <a:rPr lang="ar-IQ" b="0" dirty="0" smtClean="0"/>
              <a:t>الشركة </a:t>
            </a:r>
            <a:r>
              <a:rPr lang="ar-IQ" b="0" dirty="0"/>
              <a:t>ولا تجتمع الا بدعوة خاصة موجهة من جهات </a:t>
            </a:r>
            <a:r>
              <a:rPr lang="ar-IQ" b="0" dirty="0" smtClean="0"/>
              <a:t>معينة وتنعقد </a:t>
            </a:r>
            <a:r>
              <a:rPr lang="ar-IQ" b="0" dirty="0"/>
              <a:t>بنصاب </a:t>
            </a:r>
            <a:r>
              <a:rPr lang="ar-IQ" b="0" dirty="0" smtClean="0"/>
              <a:t>معين، </a:t>
            </a:r>
            <a:r>
              <a:rPr lang="ar-IQ" b="0" dirty="0"/>
              <a:t>ولها صيغة معينة للتصويت وصلاحيات مختلفة </a:t>
            </a:r>
            <a:r>
              <a:rPr lang="ar-IQ" b="0" dirty="0" smtClean="0"/>
              <a:t>ومهمة.</a:t>
            </a:r>
            <a:endParaRPr lang="ar-IQ" b="0" dirty="0"/>
          </a:p>
          <a:p>
            <a:pPr algn="just" rtl="1"/>
            <a:r>
              <a:rPr lang="ar-IQ" dirty="0" smtClean="0"/>
              <a:t>- </a:t>
            </a:r>
            <a:r>
              <a:rPr lang="ar-IQ" dirty="0"/>
              <a:t>اجتماع الهيئة العامة :</a:t>
            </a:r>
          </a:p>
          <a:p>
            <a:pPr algn="just" rtl="1"/>
            <a:r>
              <a:rPr lang="ar-IQ" b="0" dirty="0"/>
              <a:t>   تجتمع الهيئة العامة كل ثلاثة اشهر على </a:t>
            </a:r>
            <a:r>
              <a:rPr lang="ar-IQ" b="0" dirty="0" smtClean="0"/>
              <a:t>الاقل، </a:t>
            </a:r>
            <a:r>
              <a:rPr lang="ar-IQ" b="0" dirty="0"/>
              <a:t>ولهذه الهيئة الحق بالاجتماع كلما رأت ذلك ضرورياً .</a:t>
            </a:r>
          </a:p>
          <a:p>
            <a:pPr algn="just" rtl="1"/>
            <a:r>
              <a:rPr lang="ar-IQ" b="0" dirty="0"/>
              <a:t>   وتوجه الدعوة بكتب مسجلة الى الاعضاء وعلى عناوينهم المثبتة في سجل </a:t>
            </a:r>
            <a:r>
              <a:rPr lang="ar-IQ" b="0" dirty="0" smtClean="0"/>
              <a:t>الشركة (سجل الاعضاء) </a:t>
            </a:r>
            <a:r>
              <a:rPr lang="ar-IQ" b="0" dirty="0"/>
              <a:t>أو بتبليغهم في مركز الادارة على ان يحدد مكان الاجتماع وموعده وان لا تقل المدة بين تاريخ الدعوة وموعد الاجتماع عن خمسة عشر يوما. وفي حال تخلف المدير المفوض عن توجيه الدعوة فانه يجب على المسجل توجيهها </a:t>
            </a:r>
            <a:r>
              <a:rPr lang="ar-IQ" b="0" dirty="0" smtClean="0"/>
              <a:t>مباشرة، </a:t>
            </a:r>
            <a:r>
              <a:rPr lang="ar-IQ" b="0" dirty="0"/>
              <a:t>ويعلن ذلك في النشرة وفي صحيفتين يوميتين مع تحديد الزمان </a:t>
            </a:r>
            <a:r>
              <a:rPr lang="ar-IQ" b="0" dirty="0" smtClean="0"/>
              <a:t>والمكان </a:t>
            </a:r>
            <a:r>
              <a:rPr lang="ar-IQ" b="0" dirty="0"/>
              <a:t>(م/ 88 ش). ويرفق في كل دعوة جدول </a:t>
            </a:r>
            <a:r>
              <a:rPr lang="ar-IQ" b="0" dirty="0" smtClean="0"/>
              <a:t>بالأعمال </a:t>
            </a:r>
            <a:r>
              <a:rPr lang="ar-IQ" b="0" dirty="0"/>
              <a:t>ولا يجوز تجاوز الجدول الا بإجماع اعضاء </a:t>
            </a:r>
            <a:r>
              <a:rPr lang="ar-IQ" b="0" dirty="0" smtClean="0"/>
              <a:t>الشركة (</a:t>
            </a:r>
            <a:r>
              <a:rPr lang="ar-IQ" b="0" dirty="0"/>
              <a:t>م/89 ش</a:t>
            </a:r>
            <a:r>
              <a:rPr lang="ar-IQ" b="0" dirty="0" smtClean="0"/>
              <a:t>). </a:t>
            </a:r>
            <a:r>
              <a:rPr lang="ar-IQ" b="0" dirty="0"/>
              <a:t>وللشريك توكيل الغير بوكالة مصدقة للحضور والمناقشة والتصويت في اجتماعات الهيئة </a:t>
            </a:r>
            <a:r>
              <a:rPr lang="ar-IQ" b="0" dirty="0" smtClean="0"/>
              <a:t>العامة </a:t>
            </a:r>
            <a:r>
              <a:rPr lang="ar-IQ" b="0" dirty="0"/>
              <a:t>وله ايضا انابة غيره من الاعضاء لهذا </a:t>
            </a:r>
            <a:r>
              <a:rPr lang="ar-IQ" b="0" dirty="0" smtClean="0"/>
              <a:t>الغرض </a:t>
            </a:r>
            <a:r>
              <a:rPr lang="ar-IQ" b="0" dirty="0"/>
              <a:t>(م/ 91ش) .</a:t>
            </a:r>
            <a:endParaRPr lang="en-US" b="0" dirty="0"/>
          </a:p>
        </p:txBody>
      </p:sp>
    </p:spTree>
    <p:extLst>
      <p:ext uri="{BB962C8B-B14F-4D97-AF65-F5344CB8AC3E}">
        <p14:creationId xmlns:p14="http://schemas.microsoft.com/office/powerpoint/2010/main" val="27949837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620000" cy="6096000"/>
          </a:xfrm>
        </p:spPr>
        <p:txBody>
          <a:bodyPr/>
          <a:lstStyle/>
          <a:p>
            <a:pPr algn="just" rtl="1"/>
            <a:r>
              <a:rPr lang="ar-IQ" dirty="0"/>
              <a:t>- صلاحيات الهيئة العامة :</a:t>
            </a:r>
          </a:p>
          <a:p>
            <a:pPr algn="just" rtl="1"/>
            <a:r>
              <a:rPr lang="ar-IQ" b="0" dirty="0"/>
              <a:t>  تختص الهيئة العامة بما يلي :</a:t>
            </a:r>
          </a:p>
          <a:p>
            <a:pPr algn="just" rtl="1"/>
            <a:r>
              <a:rPr lang="ar-IQ" b="0" dirty="0"/>
              <a:t>1- مناقشة واقرار تقرير المؤسسين حول اجراءات تأسيس الشركة عند عقد الاجتماع التأسيسي.</a:t>
            </a:r>
          </a:p>
          <a:p>
            <a:pPr algn="just" rtl="1"/>
            <a:r>
              <a:rPr lang="ar-IQ" b="0" dirty="0"/>
              <a:t>2- مناقشة تقارير المدير المفوض ومراقب الحسابات ومناقشة الحسابات الختامية للشركة والمصادقة عليها.</a:t>
            </a:r>
          </a:p>
          <a:p>
            <a:pPr algn="just" rtl="1"/>
            <a:r>
              <a:rPr lang="ar-IQ" b="0" dirty="0"/>
              <a:t>3- مناقشة واقرار الخطة السنوية المقترحة والموازنة التخمينية للسنة التالية.</a:t>
            </a:r>
          </a:p>
          <a:p>
            <a:pPr algn="just" rtl="1"/>
            <a:r>
              <a:rPr lang="ar-IQ" b="0" dirty="0"/>
              <a:t>4- تعيين مراقب الحسابات وتحديد اجوره في الشركات الخاصة.</a:t>
            </a:r>
          </a:p>
          <a:p>
            <a:pPr algn="just" rtl="1"/>
            <a:r>
              <a:rPr lang="ar-IQ" b="0" dirty="0"/>
              <a:t>5- مناقشة الاقتراحات الخاصة بالاقتراض والرهن والكفالة واتخاذ القرارات بشأنها.</a:t>
            </a:r>
          </a:p>
          <a:p>
            <a:pPr algn="just" rtl="1"/>
            <a:r>
              <a:rPr lang="ar-IQ" b="0" dirty="0"/>
              <a:t>6- اقرار نسبة الارباح الواجب توزيعها على الاعضاء.</a:t>
            </a:r>
          </a:p>
          <a:p>
            <a:pPr algn="just" rtl="1"/>
            <a:r>
              <a:rPr lang="ar-IQ" b="0" dirty="0"/>
              <a:t>7- تعديل العقد وزيادة رأس المال او تخفيضه.</a:t>
            </a:r>
          </a:p>
          <a:p>
            <a:pPr algn="just" rtl="1"/>
            <a:r>
              <a:rPr lang="ar-IQ" b="0" dirty="0"/>
              <a:t>8- دمج الشركة وتحويلها وتصفيتها واي قرار اخر يخص نشاطها المعتاد.</a:t>
            </a:r>
          </a:p>
          <a:p>
            <a:pPr algn="just" rtl="1"/>
            <a:r>
              <a:rPr lang="ar-IQ" b="0" dirty="0"/>
              <a:t>9- اعفاء المدير المفوض او تعيينه وتعيين اختصاصاته وتحديد اجوره.</a:t>
            </a:r>
          </a:p>
          <a:p>
            <a:pPr algn="just" rtl="1"/>
            <a:endParaRPr lang="en-US" b="0" dirty="0"/>
          </a:p>
        </p:txBody>
      </p:sp>
    </p:spTree>
    <p:extLst>
      <p:ext uri="{BB962C8B-B14F-4D97-AF65-F5344CB8AC3E}">
        <p14:creationId xmlns:p14="http://schemas.microsoft.com/office/powerpoint/2010/main" val="145683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620000" cy="5821363"/>
          </a:xfrm>
        </p:spPr>
        <p:txBody>
          <a:bodyPr>
            <a:normAutofit/>
          </a:bodyPr>
          <a:lstStyle/>
          <a:p>
            <a:pPr algn="just" rtl="1"/>
            <a:r>
              <a:rPr lang="ar-IQ" sz="2400" dirty="0"/>
              <a:t>ثانياً : المدير المفوض :</a:t>
            </a:r>
          </a:p>
          <a:p>
            <a:pPr algn="just" rtl="1"/>
            <a:r>
              <a:rPr lang="ar-IQ" sz="2400" b="0" dirty="0"/>
              <a:t>    لدى </a:t>
            </a:r>
            <a:r>
              <a:rPr lang="ar-IQ" sz="2400" b="0" dirty="0" smtClean="0"/>
              <a:t>مطالعة </a:t>
            </a:r>
            <a:r>
              <a:rPr lang="ar-IQ" sz="2400" b="0" dirty="0"/>
              <a:t>نصوص المواد 121و 122 من قانون الشركات النافذ نجد أن المدير المفوض هو العمود الفقري في ادارة الشركة اذ تناط به عموماً اهم الصلاحيات التي تمس النشاط اليومي والمعتاد </a:t>
            </a:r>
            <a:r>
              <a:rPr lang="ar-IQ" sz="2400" b="0" dirty="0" smtClean="0"/>
              <a:t>للشركة. </a:t>
            </a:r>
            <a:r>
              <a:rPr lang="ar-IQ" sz="2400" b="0" dirty="0"/>
              <a:t>ويميز الفقه عموماً بصدد مدير الشركة بين المدير الذي تتم تسميته في عقد الشركة ابتداء والذي يطلق عليه بالمدير النظامي او الاتفاقي  والمدير الذي يتم تعيينه فيما بعد بعقد لاحق والذي يسمى بالمدير </a:t>
            </a:r>
            <a:r>
              <a:rPr lang="ar-IQ" sz="2400" b="0" dirty="0" smtClean="0"/>
              <a:t>غير النظامي </a:t>
            </a:r>
            <a:r>
              <a:rPr lang="ar-IQ" sz="2400" b="0" dirty="0"/>
              <a:t>او غير </a:t>
            </a:r>
            <a:r>
              <a:rPr lang="ar-IQ" sz="2400" b="0" dirty="0" smtClean="0"/>
              <a:t>الاتفاقي، </a:t>
            </a:r>
            <a:r>
              <a:rPr lang="ar-IQ" sz="2400" b="0" dirty="0"/>
              <a:t>واساس التميز </a:t>
            </a:r>
            <a:r>
              <a:rPr lang="ar-IQ" sz="2400" b="0" dirty="0" smtClean="0"/>
              <a:t>مرده </a:t>
            </a:r>
            <a:r>
              <a:rPr lang="ar-IQ" sz="2400" b="0" dirty="0"/>
              <a:t>اهمية المركز الخاص الذي يتمتع به المدير النظامي قياساً بالمدير غير </a:t>
            </a:r>
            <a:r>
              <a:rPr lang="ar-IQ" sz="2400" b="0" dirty="0" smtClean="0"/>
              <a:t>النظامي. </a:t>
            </a:r>
            <a:r>
              <a:rPr lang="ar-IQ" sz="2400" b="0" dirty="0"/>
              <a:t>بيد ان قانون الشركات لم يكرس مثل هذه الثنائية او يأخذ بها فقد اناط ادارة الشركة اضافة للهيئة العامة بمدير مفوض وتتم تسمية هذا المدير من قبل الشركاء اذ يتفق عليه ابتداء في عقد الشركة وقد يكون شريكاً من بينهم او قد يكون شخصاً اجنبياً غير شريك .</a:t>
            </a:r>
          </a:p>
          <a:p>
            <a:pPr algn="just" rtl="1"/>
            <a:endParaRPr lang="en-US" sz="2400" b="0" dirty="0"/>
          </a:p>
        </p:txBody>
      </p:sp>
    </p:spTree>
    <p:extLst>
      <p:ext uri="{BB962C8B-B14F-4D97-AF65-F5344CB8AC3E}">
        <p14:creationId xmlns:p14="http://schemas.microsoft.com/office/powerpoint/2010/main" val="3554404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620000" cy="5745163"/>
          </a:xfrm>
        </p:spPr>
        <p:txBody>
          <a:bodyPr>
            <a:normAutofit fontScale="92500" lnSpcReduction="10000"/>
          </a:bodyPr>
          <a:lstStyle/>
          <a:p>
            <a:pPr algn="ctr" rtl="1"/>
            <a:r>
              <a:rPr lang="ar-IQ" sz="2400" dirty="0" smtClean="0"/>
              <a:t> </a:t>
            </a:r>
            <a:r>
              <a:rPr lang="ar-IQ" sz="2600" dirty="0"/>
              <a:t>انحلال وتصفية شركة </a:t>
            </a:r>
            <a:r>
              <a:rPr lang="ar-IQ" sz="2600" dirty="0" smtClean="0"/>
              <a:t>التضامن</a:t>
            </a:r>
            <a:endParaRPr lang="ar-IQ" sz="2600" dirty="0"/>
          </a:p>
          <a:p>
            <a:pPr algn="just" rtl="1"/>
            <a:r>
              <a:rPr lang="ar-IQ" sz="2400" b="0" dirty="0" smtClean="0"/>
              <a:t>الانحلال </a:t>
            </a:r>
            <a:r>
              <a:rPr lang="ar-IQ" sz="2400" b="0" dirty="0"/>
              <a:t>والتصفية مرحلتان تؤديان الى انقضاء الشركة وانتهائها كشخص </a:t>
            </a:r>
            <a:r>
              <a:rPr lang="ar-IQ" sz="2400" b="0" dirty="0" smtClean="0"/>
              <a:t>قانوني، </a:t>
            </a:r>
            <a:r>
              <a:rPr lang="ar-IQ" sz="2400" b="0" dirty="0"/>
              <a:t>الا ان الانحلال مرحلة سابقة على التصفية . </a:t>
            </a:r>
          </a:p>
          <a:p>
            <a:pPr algn="just" rtl="1"/>
            <a:r>
              <a:rPr lang="ar-IQ" sz="2400" dirty="0"/>
              <a:t>انحلال الشركة : </a:t>
            </a:r>
            <a:r>
              <a:rPr lang="ar-IQ" sz="2400" b="0" dirty="0"/>
              <a:t>ويتم بالصيغ التالية </a:t>
            </a:r>
            <a:r>
              <a:rPr lang="ar-IQ" sz="2400" b="0" dirty="0" smtClean="0"/>
              <a:t>:</a:t>
            </a:r>
            <a:endParaRPr lang="ar-IQ" sz="2400" b="0" dirty="0"/>
          </a:p>
          <a:p>
            <a:pPr algn="just" rtl="1"/>
            <a:r>
              <a:rPr lang="ar-IQ" sz="2400" dirty="0" smtClean="0"/>
              <a:t>أ‌- انحلال </a:t>
            </a:r>
            <a:r>
              <a:rPr lang="ar-IQ" sz="2400" dirty="0"/>
              <a:t>الشركة بقوة القانون </a:t>
            </a:r>
          </a:p>
          <a:p>
            <a:pPr algn="just" rtl="1"/>
            <a:r>
              <a:rPr lang="ar-IQ" sz="2400" b="0" dirty="0"/>
              <a:t>     وفقاً للمادة 147 / 1و2و3و4و5 تنحل الشركة بقوة القانون اذا تحقق احد الاسباب التالية </a:t>
            </a:r>
            <a:r>
              <a:rPr lang="ar-IQ" sz="2400" b="0" dirty="0" smtClean="0"/>
              <a:t>: </a:t>
            </a:r>
            <a:endParaRPr lang="ar-IQ" sz="2400" b="0" dirty="0"/>
          </a:p>
          <a:p>
            <a:pPr algn="just" rtl="1"/>
            <a:r>
              <a:rPr lang="ar-IQ" sz="2400" b="0" dirty="0" smtClean="0"/>
              <a:t>1- عدم </a:t>
            </a:r>
            <a:r>
              <a:rPr lang="ar-IQ" sz="2400" b="0" dirty="0"/>
              <a:t>مباشرة الشركة نشاطها رغم مرور سنة على تأسيسها دون عذر مشروع .</a:t>
            </a:r>
          </a:p>
          <a:p>
            <a:pPr algn="just" rtl="1"/>
            <a:r>
              <a:rPr lang="ar-IQ" sz="2400" b="0" dirty="0" smtClean="0"/>
              <a:t>2- توقف </a:t>
            </a:r>
            <a:r>
              <a:rPr lang="ar-IQ" sz="2400" b="0" dirty="0"/>
              <a:t>الشركة عن ممارسة نشاطها مدة متصلة تزيد عن السنة دون عذر </a:t>
            </a:r>
            <a:r>
              <a:rPr lang="ar-IQ" sz="2400" b="0" dirty="0" smtClean="0"/>
              <a:t>مشروع.</a:t>
            </a:r>
            <a:endParaRPr lang="ar-IQ" sz="2400" b="0" dirty="0"/>
          </a:p>
          <a:p>
            <a:pPr algn="just" rtl="1"/>
            <a:r>
              <a:rPr lang="ar-IQ" sz="2400" b="0" dirty="0" smtClean="0"/>
              <a:t>3- انجاز </a:t>
            </a:r>
            <a:r>
              <a:rPr lang="ar-IQ" sz="2400" b="0" dirty="0"/>
              <a:t>الشركة المشروع الذي تأسست لتنفيذه او استحالة تنفيذه .</a:t>
            </a:r>
          </a:p>
          <a:p>
            <a:pPr algn="just" rtl="1"/>
            <a:r>
              <a:rPr lang="ar-IQ" sz="2400" b="0" dirty="0" smtClean="0"/>
              <a:t>4- اندماج </a:t>
            </a:r>
            <a:r>
              <a:rPr lang="ar-IQ" sz="2400" b="0" dirty="0"/>
              <a:t>الشركة او تحولها وفقا لأحكام قانون الشركة .</a:t>
            </a:r>
          </a:p>
          <a:p>
            <a:pPr algn="just" rtl="1"/>
            <a:r>
              <a:rPr lang="ar-IQ" sz="2400" b="0" dirty="0" smtClean="0"/>
              <a:t>5- فقدان </a:t>
            </a:r>
            <a:r>
              <a:rPr lang="ar-IQ" sz="2400" b="0" dirty="0"/>
              <a:t>الشركة 75% من رأس مالها الاسمي دون اتخاذ قرار بزيادته او تخفيضه خلال 60 يوماً من تاريخ ثبوت هذا الفقدان .</a:t>
            </a:r>
          </a:p>
          <a:p>
            <a:pPr algn="just" rtl="1"/>
            <a:endParaRPr lang="en-US" sz="2400" b="0" dirty="0"/>
          </a:p>
        </p:txBody>
      </p:sp>
    </p:spTree>
    <p:extLst>
      <p:ext uri="{BB962C8B-B14F-4D97-AF65-F5344CB8AC3E}">
        <p14:creationId xmlns:p14="http://schemas.microsoft.com/office/powerpoint/2010/main" val="712378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7620000" cy="5668963"/>
          </a:xfrm>
        </p:spPr>
        <p:txBody>
          <a:bodyPr>
            <a:normAutofit/>
          </a:bodyPr>
          <a:lstStyle/>
          <a:p>
            <a:pPr algn="just" rtl="1"/>
            <a:r>
              <a:rPr lang="ar-IQ" sz="2400" dirty="0" smtClean="0"/>
              <a:t>ب‌- انحلال </a:t>
            </a:r>
            <a:r>
              <a:rPr lang="ar-IQ" sz="2400" dirty="0"/>
              <a:t>الشركة بإرادة الشركاء </a:t>
            </a:r>
          </a:p>
          <a:p>
            <a:pPr algn="just" rtl="1"/>
            <a:r>
              <a:rPr lang="ar-IQ" sz="2400" b="0"/>
              <a:t>  </a:t>
            </a:r>
            <a:r>
              <a:rPr lang="ar-IQ" sz="2400" b="0" smtClean="0"/>
              <a:t>بحسب </a:t>
            </a:r>
            <a:r>
              <a:rPr lang="ar-IQ" sz="2400" b="0" dirty="0"/>
              <a:t>مضمون الفقرة السادسة من نفس المادة أعلاه فقد تنقضي الشركة بإرادة الشركاء اذا قررت الهيئة العامة تصفية الشركة ، فالشركة كما رأينا عقد يقوم على رضا الشركاء لذا فان في امكانهم انهاء ذلك العقد برضاهم واجماع الشركاء على التصفية شرط ضروري للانحلال اذ ان تصفية الشركة يعد في الواقع امراً خطيراً ليس بالنسبة للشركاء والغير ذوي المصلحة بل بالنسبة للاقتصاد الوطني وخطط التنمية </a:t>
            </a:r>
            <a:r>
              <a:rPr lang="ar-IQ" sz="2400" b="0"/>
              <a:t>ايضاً </a:t>
            </a:r>
            <a:r>
              <a:rPr lang="ar-IQ" sz="2400" b="0" smtClean="0"/>
              <a:t>.</a:t>
            </a:r>
            <a:endParaRPr lang="ar-IQ" sz="2400" b="0" dirty="0"/>
          </a:p>
          <a:p>
            <a:pPr algn="just" rtl="1"/>
            <a:endParaRPr lang="en-US" sz="2400" b="0" dirty="0"/>
          </a:p>
        </p:txBody>
      </p:sp>
    </p:spTree>
    <p:extLst>
      <p:ext uri="{BB962C8B-B14F-4D97-AF65-F5344CB8AC3E}">
        <p14:creationId xmlns:p14="http://schemas.microsoft.com/office/powerpoint/2010/main" val="39372735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47</TotalTime>
  <Words>692</Words>
  <Application>Microsoft Office PowerPoint</Application>
  <PresentationFormat>On-screen Show (4:3)</PresentationFormat>
  <Paragraphs>43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Essential</vt:lpstr>
      <vt:lpstr>وزارة التعليم العالي والبحث العلمي جامعة النهرين كلية الحقوق</vt:lpstr>
      <vt:lpstr>     المحاضرة الخامسة ادارة الشركة التضامنية</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وزارة التعليم العالي والبحث العلمي جامعة النهرين كلية الحقوق</dc:title>
  <dc:creator>lenovo</dc:creator>
  <cp:lastModifiedBy>Windows User</cp:lastModifiedBy>
  <cp:revision>24</cp:revision>
  <dcterms:created xsi:type="dcterms:W3CDTF">2006-08-16T00:00:00Z</dcterms:created>
  <dcterms:modified xsi:type="dcterms:W3CDTF">2024-06-30T19:55:12Z</dcterms:modified>
</cp:coreProperties>
</file>