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8" r:id="rId3"/>
    <p:sldId id="259" r:id="rId4"/>
    <p:sldId id="260"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6/30/2024</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6/30/2024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6/30/2024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6/30/2024</a:t>
            </a:fld>
            <a:endParaRPr lang="en-US"/>
          </a:p>
        </p:txBody>
      </p:sp>
      <p:sp>
        <p:nvSpPr>
          <p:cNvPr id="8" name="Slide Number Placeholder 7"/>
          <p:cNvSpPr>
            <a:spLocks noGrp="1"/>
          </p:cNvSpPr>
          <p:nvPr>
            <p:ph type="sldNum" sz="quarter" idx="11"/>
          </p:nvPr>
        </p:nvSpPr>
        <p:spPr/>
        <p:txBody>
          <a:bodyPr/>
          <a:lstStyle/>
          <a:p>
            <a:fld id="{B6F15528-21DE-4FAA-801E-634DDDAF4B2B}" type="slidenum">
              <a:rPr lang="en-US" smtClean="0"/>
              <a:pPr/>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6/30/2024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6/30/2024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6/30/2024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6/30/2024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6/30/2024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B6F15528-21DE-4FAA-801E-634DDDAF4B2B}" type="slidenum">
              <a:rPr lang="en-US" smtClean="0"/>
              <a:pPr/>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1D8BD707-D9CF-40AE-B4C6-C98DA3205C09}" type="datetimeFigureOut">
              <a:rPr lang="en-US" smtClean="0"/>
              <a:pPr/>
              <a:t>6/30/2024</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B6F15528-21DE-4FAA-801E-634DDDAF4B2B}" type="slidenum">
              <a:rPr lang="en-US" smtClean="0"/>
              <a:pPr/>
              <a:t>‹#›</a:t>
            </a:fld>
            <a:endParaRPr 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1676400"/>
          </a:xfrm>
        </p:spPr>
        <p:txBody>
          <a:bodyPr>
            <a:normAutofit/>
          </a:bodyPr>
          <a:lstStyle/>
          <a:p>
            <a:pPr algn="r" rtl="1"/>
            <a:r>
              <a:rPr lang="ar-IQ" sz="2400" b="1" dirty="0" smtClean="0">
                <a:latin typeface="Arial Black" panose="020B0A04020102020204" pitchFamily="34" charset="0"/>
                <a:cs typeface="+mn-cs"/>
              </a:rPr>
              <a:t>وزارة التعليم العالي والبحث العلمي</a:t>
            </a:r>
            <a:br>
              <a:rPr lang="ar-IQ" sz="2400" b="1" dirty="0" smtClean="0">
                <a:latin typeface="Arial Black" panose="020B0A04020102020204" pitchFamily="34" charset="0"/>
                <a:cs typeface="+mn-cs"/>
              </a:rPr>
            </a:br>
            <a:r>
              <a:rPr lang="ar-IQ" sz="2400" b="1" dirty="0" smtClean="0">
                <a:latin typeface="Arial Black" panose="020B0A04020102020204" pitchFamily="34" charset="0"/>
                <a:cs typeface="+mn-cs"/>
              </a:rPr>
              <a:t>جامعة النهرين</a:t>
            </a:r>
            <a:br>
              <a:rPr lang="ar-IQ" sz="2400" b="1" dirty="0" smtClean="0">
                <a:latin typeface="Arial Black" panose="020B0A04020102020204" pitchFamily="34" charset="0"/>
                <a:cs typeface="+mn-cs"/>
              </a:rPr>
            </a:br>
            <a:r>
              <a:rPr lang="ar-IQ" sz="2400" b="1" dirty="0" smtClean="0">
                <a:latin typeface="Arial Black" panose="020B0A04020102020204" pitchFamily="34" charset="0"/>
                <a:cs typeface="+mn-cs"/>
              </a:rPr>
              <a:t>كلية الحقوق</a:t>
            </a:r>
            <a:endParaRPr lang="en-US" sz="2400" b="1" dirty="0">
              <a:latin typeface="Arial Black" panose="020B0A04020102020204" pitchFamily="34" charset="0"/>
              <a:cs typeface="+mn-cs"/>
            </a:endParaRPr>
          </a:p>
        </p:txBody>
      </p:sp>
      <p:sp>
        <p:nvSpPr>
          <p:cNvPr id="3" name="Subtitle 2"/>
          <p:cNvSpPr>
            <a:spLocks noGrp="1"/>
          </p:cNvSpPr>
          <p:nvPr>
            <p:ph type="subTitle" idx="1"/>
          </p:nvPr>
        </p:nvSpPr>
        <p:spPr>
          <a:xfrm>
            <a:off x="1371600" y="2438400"/>
            <a:ext cx="6400800" cy="3733800"/>
          </a:xfrm>
        </p:spPr>
        <p:txBody>
          <a:bodyPr>
            <a:normAutofit/>
          </a:bodyPr>
          <a:lstStyle/>
          <a:p>
            <a:pPr algn="ctr" rtl="1"/>
            <a:r>
              <a:rPr lang="ar-IQ" sz="3600" b="1" dirty="0" smtClean="0">
                <a:solidFill>
                  <a:srgbClr val="C00000"/>
                </a:solidFill>
                <a:latin typeface="Copperplate Gothic Bold" panose="020E0705020206020404" pitchFamily="34" charset="0"/>
              </a:rPr>
              <a:t>الشركات التجارية</a:t>
            </a:r>
          </a:p>
          <a:p>
            <a:pPr algn="ctr" rtl="1"/>
            <a:r>
              <a:rPr lang="ar-IQ" sz="2800" b="1" dirty="0" smtClean="0">
                <a:solidFill>
                  <a:schemeClr val="tx1"/>
                </a:solidFill>
                <a:latin typeface="Copperplate Gothic Bold" panose="020E0705020206020404" pitchFamily="34" charset="0"/>
              </a:rPr>
              <a:t>المرحلة الثالثة</a:t>
            </a:r>
          </a:p>
          <a:p>
            <a:pPr algn="ctr" rtl="1"/>
            <a:endParaRPr lang="ar-IQ" sz="2800" b="1" dirty="0" smtClean="0">
              <a:solidFill>
                <a:schemeClr val="tx1"/>
              </a:solidFill>
              <a:latin typeface="Copperplate Gothic Bold" panose="020E0705020206020404" pitchFamily="34" charset="0"/>
            </a:endParaRPr>
          </a:p>
          <a:p>
            <a:pPr algn="ctr" rtl="1"/>
            <a:endParaRPr lang="ar-IQ" b="1" dirty="0" smtClean="0">
              <a:solidFill>
                <a:schemeClr val="tx1"/>
              </a:solidFill>
              <a:latin typeface="Copperplate Gothic Bold" panose="020E0705020206020404" pitchFamily="34" charset="0"/>
            </a:endParaRPr>
          </a:p>
          <a:p>
            <a:pPr algn="ctr" rtl="1"/>
            <a:r>
              <a:rPr lang="ar-IQ" sz="2800" b="1" dirty="0" smtClean="0">
                <a:solidFill>
                  <a:schemeClr val="tx1"/>
                </a:solidFill>
                <a:latin typeface="Copperplate Gothic Bold" panose="020E0705020206020404" pitchFamily="34" charset="0"/>
              </a:rPr>
              <a:t>استاذ المادة</a:t>
            </a:r>
          </a:p>
          <a:p>
            <a:pPr algn="ctr" rtl="1"/>
            <a:r>
              <a:rPr lang="ar-IQ" sz="3600" b="1" dirty="0" smtClean="0">
                <a:solidFill>
                  <a:srgbClr val="C00000"/>
                </a:solidFill>
                <a:latin typeface="Copperplate Gothic Bold" panose="020E0705020206020404" pitchFamily="34" charset="0"/>
              </a:rPr>
              <a:t>د. براق عبدالله مطر</a:t>
            </a:r>
            <a:endParaRPr lang="en-US" sz="3600" b="1" dirty="0">
              <a:solidFill>
                <a:srgbClr val="C00000"/>
              </a:solidFill>
              <a:latin typeface="Copperplate Gothic Bold" panose="020E0705020206020404" pitchFamily="34" charset="0"/>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28255" y="457200"/>
            <a:ext cx="1524000" cy="169801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437643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219200"/>
          </a:xfrm>
        </p:spPr>
        <p:txBody>
          <a:bodyPr>
            <a:normAutofit fontScale="90000"/>
          </a:bodyPr>
          <a:lstStyle/>
          <a:p>
            <a:pPr algn="ctr" rtl="1"/>
            <a:r>
              <a:rPr lang="ar-IQ" sz="2800" dirty="0"/>
              <a:t/>
            </a:r>
            <a:br>
              <a:rPr lang="ar-IQ" sz="2800" dirty="0"/>
            </a:br>
            <a:r>
              <a:rPr lang="ar-IQ" sz="2800" dirty="0" smtClean="0"/>
              <a:t/>
            </a:r>
            <a:br>
              <a:rPr lang="ar-IQ" sz="2800" dirty="0" smtClean="0"/>
            </a:br>
            <a:r>
              <a:rPr lang="ar-IQ" sz="2800" dirty="0"/>
              <a:t/>
            </a:r>
            <a:br>
              <a:rPr lang="ar-IQ" sz="2800" dirty="0"/>
            </a:br>
            <a:r>
              <a:rPr lang="ar-IQ" sz="2800" dirty="0" smtClean="0">
                <a:effectLst/>
              </a:rPr>
              <a:t/>
            </a:r>
            <a:br>
              <a:rPr lang="ar-IQ" sz="2800" dirty="0" smtClean="0">
                <a:effectLst/>
              </a:rPr>
            </a:br>
            <a:r>
              <a:rPr lang="ar-IQ" sz="2800" dirty="0">
                <a:effectLst/>
              </a:rPr>
              <a:t/>
            </a:r>
            <a:br>
              <a:rPr lang="ar-IQ" sz="2800" dirty="0">
                <a:effectLst/>
              </a:rPr>
            </a:br>
            <a:r>
              <a:rPr lang="ar-IQ" sz="3100"/>
              <a:t>المحاضرة </a:t>
            </a:r>
            <a:r>
              <a:rPr lang="ar-IQ" sz="3100" smtClean="0"/>
              <a:t>السادسة</a:t>
            </a:r>
            <a:r>
              <a:rPr lang="ar-IQ" sz="3100" dirty="0"/>
              <a:t/>
            </a:r>
            <a:br>
              <a:rPr lang="ar-IQ" sz="3100" dirty="0"/>
            </a:br>
            <a:r>
              <a:rPr lang="ar-IQ" sz="3100" dirty="0" smtClean="0"/>
              <a:t>شركة </a:t>
            </a:r>
            <a:r>
              <a:rPr lang="ar-IQ" sz="3100" dirty="0"/>
              <a:t>المشروع </a:t>
            </a:r>
            <a:r>
              <a:rPr lang="ar-IQ" sz="3100" dirty="0" smtClean="0"/>
              <a:t>الفردي</a:t>
            </a:r>
            <a:endParaRPr lang="en-US" sz="3100" dirty="0"/>
          </a:p>
        </p:txBody>
      </p:sp>
      <p:sp>
        <p:nvSpPr>
          <p:cNvPr id="3" name="Content Placeholder 2"/>
          <p:cNvSpPr>
            <a:spLocks noGrp="1"/>
          </p:cNvSpPr>
          <p:nvPr>
            <p:ph idx="1"/>
          </p:nvPr>
        </p:nvSpPr>
        <p:spPr>
          <a:xfrm>
            <a:off x="457200" y="1524000"/>
            <a:ext cx="7620000" cy="4876800"/>
          </a:xfrm>
        </p:spPr>
        <p:txBody>
          <a:bodyPr>
            <a:normAutofit/>
          </a:bodyPr>
          <a:lstStyle/>
          <a:p>
            <a:pPr algn="just" rtl="1"/>
            <a:r>
              <a:rPr lang="ar-IQ" sz="2400" b="0" dirty="0"/>
              <a:t> </a:t>
            </a:r>
            <a:r>
              <a:rPr lang="ar-IQ" sz="2400" b="0" dirty="0" smtClean="0"/>
              <a:t>إن </a:t>
            </a:r>
            <a:r>
              <a:rPr lang="ar-IQ" sz="2400" b="0" dirty="0"/>
              <a:t>قانون الشركات العراقي أوجد نوعاً من </a:t>
            </a:r>
            <a:r>
              <a:rPr lang="ar-IQ" sz="2400" b="0" dirty="0" smtClean="0"/>
              <a:t>الشركات </a:t>
            </a:r>
            <a:r>
              <a:rPr lang="ar-IQ" sz="2400" b="0" dirty="0"/>
              <a:t>لم يكن معروفاً في قانون 1957 الأسبق </a:t>
            </a:r>
            <a:r>
              <a:rPr lang="ar-IQ" sz="2400" b="0" dirty="0" smtClean="0"/>
              <a:t>الملغي، </a:t>
            </a:r>
            <a:r>
              <a:rPr lang="ar-IQ" sz="2400" b="0" dirty="0"/>
              <a:t>وغير معروف في قوانين البلاد </a:t>
            </a:r>
            <a:r>
              <a:rPr lang="ar-IQ" sz="2400" b="0" dirty="0" smtClean="0"/>
              <a:t>العربية </a:t>
            </a:r>
            <a:r>
              <a:rPr lang="ar-IQ" sz="2400" b="0" dirty="0"/>
              <a:t>بالصيغة التي بينها قانون الشركات الخاصة بشركة المشروع </a:t>
            </a:r>
            <a:r>
              <a:rPr lang="ar-IQ" sz="2400" b="0" dirty="0" smtClean="0"/>
              <a:t>الفردي. </a:t>
            </a:r>
            <a:r>
              <a:rPr lang="ar-IQ" sz="2400" b="0" dirty="0"/>
              <a:t>وسنتناول التعريف والخصائص أولاً ، ثم انتقال الحصة وأخيراً إدارة الشركة .</a:t>
            </a:r>
          </a:p>
          <a:p>
            <a:pPr algn="just" rtl="1"/>
            <a:r>
              <a:rPr lang="ar-IQ" sz="2400" dirty="0"/>
              <a:t>أولاً : التعريف والخصائص</a:t>
            </a:r>
          </a:p>
          <a:p>
            <a:pPr algn="just" rtl="1"/>
            <a:r>
              <a:rPr lang="ar-IQ" sz="2400" b="0" dirty="0"/>
              <a:t>   جاء في الفقرة رابعاً من المادة </a:t>
            </a:r>
            <a:r>
              <a:rPr lang="ar-IQ" sz="2400" b="0" dirty="0" smtClean="0"/>
              <a:t>6 من قانون الشركات العراقي النافذ أن: "المشروع الفردي </a:t>
            </a:r>
            <a:r>
              <a:rPr lang="ar-IQ" sz="2400" b="0" dirty="0"/>
              <a:t>شركة تتألف من شخص طبيعي واحد مالكا للحصة الواحدة فيها ومسؤولاً مسؤولية شخصية وغير محدودة عن جميع التزامات الشركة " .</a:t>
            </a:r>
            <a:endParaRPr lang="en-US" sz="2400" b="0" dirty="0"/>
          </a:p>
        </p:txBody>
      </p:sp>
    </p:spTree>
    <p:extLst>
      <p:ext uri="{BB962C8B-B14F-4D97-AF65-F5344CB8AC3E}">
        <p14:creationId xmlns:p14="http://schemas.microsoft.com/office/powerpoint/2010/main" val="15061287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7620000" cy="5897563"/>
          </a:xfrm>
        </p:spPr>
        <p:txBody>
          <a:bodyPr>
            <a:normAutofit/>
          </a:bodyPr>
          <a:lstStyle/>
          <a:p>
            <a:pPr algn="just" rtl="1"/>
            <a:endParaRPr lang="ar-IQ" sz="2400" b="0" dirty="0" smtClean="0"/>
          </a:p>
          <a:p>
            <a:pPr algn="just" rtl="1"/>
            <a:r>
              <a:rPr lang="ar-IQ" sz="2400" b="0" dirty="0" smtClean="0"/>
              <a:t>ومن </a:t>
            </a:r>
            <a:r>
              <a:rPr lang="ar-IQ" sz="2400" b="0" dirty="0"/>
              <a:t>التعريف المذكور ومن مجمل مواد القانون نستطيع أن نتبين خصائص شركة المشروع الفردي وهي كالآتي :</a:t>
            </a:r>
          </a:p>
          <a:p>
            <a:pPr algn="just" rtl="1"/>
            <a:r>
              <a:rPr lang="ar-IQ" sz="2400" b="0" dirty="0"/>
              <a:t>1- تتكون الشركة من شخص واحد على أن يكون هذا الشخص طبيعيا بمعنى أن الأشخاص المعنوية غير مباح لها تكوين شركة المشروع الفردي وفقاً لما جاء بنص المادة أعلاه .</a:t>
            </a:r>
          </a:p>
          <a:p>
            <a:pPr algn="just" rtl="1"/>
            <a:r>
              <a:rPr lang="ar-IQ" sz="2400" b="0" dirty="0"/>
              <a:t>2- تقوم الشركة على الاعتبار </a:t>
            </a:r>
            <a:r>
              <a:rPr lang="ar-IQ" sz="2400" b="0" dirty="0" smtClean="0"/>
              <a:t>الشخصي، </a:t>
            </a:r>
            <a:r>
              <a:rPr lang="ar-IQ" sz="2400" b="0" dirty="0"/>
              <a:t>أي أن مكانة صاحب المشروع المالية وسمعته التجارية هي المصدر الرئيس لائتمان </a:t>
            </a:r>
            <a:r>
              <a:rPr lang="ar-IQ" sz="2400" b="0" dirty="0" smtClean="0"/>
              <a:t>الشركة. </a:t>
            </a:r>
            <a:r>
              <a:rPr lang="ar-IQ" sz="2400" b="0" dirty="0"/>
              <a:t>وبناءً على ذلك اشترط القانون أن يظهر اسم صاحب المشروع الفردي في اسم </a:t>
            </a:r>
            <a:r>
              <a:rPr lang="ar-IQ" sz="2400" b="0" dirty="0" smtClean="0"/>
              <a:t>الشركة </a:t>
            </a:r>
            <a:r>
              <a:rPr lang="ar-IQ" sz="2400" b="0" dirty="0"/>
              <a:t>كأن يقال (شركة </a:t>
            </a:r>
            <a:r>
              <a:rPr lang="ar-IQ" sz="2400" b="0" dirty="0" smtClean="0"/>
              <a:t>همام </a:t>
            </a:r>
            <a:r>
              <a:rPr lang="ar-IQ" sz="2400" b="0" dirty="0"/>
              <a:t>محمد للمقاولات مشروع فردي </a:t>
            </a:r>
            <a:r>
              <a:rPr lang="ar-IQ" sz="2400" b="0" dirty="0" smtClean="0"/>
              <a:t>) </a:t>
            </a:r>
            <a:r>
              <a:rPr lang="ar-IQ" sz="2400" b="0" dirty="0"/>
              <a:t>لأنه موضع ثقة الغير في الشركة، فيقتضي أن يظهر اسمه مع اسمها ( م 13 / أولا ) ( .. مع إضافة ... واسم أحد أعضائها في الأقل أن كانت تضامنية أو مشروعا فرديا) .</a:t>
            </a:r>
          </a:p>
          <a:p>
            <a:pPr algn="just" rtl="1"/>
            <a:endParaRPr lang="en-US" sz="2400" b="0" dirty="0"/>
          </a:p>
        </p:txBody>
      </p:sp>
    </p:spTree>
    <p:extLst>
      <p:ext uri="{BB962C8B-B14F-4D97-AF65-F5344CB8AC3E}">
        <p14:creationId xmlns:p14="http://schemas.microsoft.com/office/powerpoint/2010/main" val="29174621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620000" cy="6096000"/>
          </a:xfrm>
        </p:spPr>
        <p:txBody>
          <a:bodyPr>
            <a:normAutofit lnSpcReduction="10000"/>
          </a:bodyPr>
          <a:lstStyle/>
          <a:p>
            <a:pPr algn="just" rtl="1"/>
            <a:r>
              <a:rPr lang="ar-IQ" b="0" dirty="0" smtClean="0"/>
              <a:t>3- </a:t>
            </a:r>
            <a:r>
              <a:rPr lang="ar-IQ" b="0" dirty="0"/>
              <a:t>تكون مسؤولية صاحب المشروع الفردي مطلقة </a:t>
            </a:r>
            <a:r>
              <a:rPr lang="ar-IQ" b="0" dirty="0" smtClean="0"/>
              <a:t>:</a:t>
            </a:r>
            <a:endParaRPr lang="ar-IQ" b="0" dirty="0"/>
          </a:p>
          <a:p>
            <a:pPr algn="just" rtl="1"/>
            <a:r>
              <a:rPr lang="ar-IQ" b="0" dirty="0"/>
              <a:t>   إن إنشاء هذا النوع من الشركات لا ينهض على فكرة فصل الذمة المالية بين ما هو موجود في الشركة وبين ما هو خارجها، وهي الفكرة التي تقوم عليها إنشاء شركة الشخص الواحد التي تعرفها بعض القوانين وبذلك تتداخل أموال الشريك مع أموال المشروع . وهذا يكون محل انتقاد موجه لهذه الشركة ، فضلا عن انتفاء وجود العقد الأساس في تكوين </a:t>
            </a:r>
            <a:r>
              <a:rPr lang="ar-IQ" b="0" dirty="0" smtClean="0"/>
              <a:t>الشركات، </a:t>
            </a:r>
            <a:r>
              <a:rPr lang="ar-IQ" b="0" dirty="0"/>
              <a:t>ولذلك وفقاً للمادة 37 / ثانيا تنص على انه " لدائني المشروع الفردي مقاضاته أو مقاضاة مالك الحصة فيه وتكون أمواله ضامنة لديون المشروع ويجوز التنفيذ على أمواله دون إنذار المشروع " .</a:t>
            </a:r>
          </a:p>
          <a:p>
            <a:pPr algn="just" rtl="1"/>
            <a:r>
              <a:rPr lang="ar-IQ" b="0" dirty="0" smtClean="0"/>
              <a:t>4- </a:t>
            </a:r>
            <a:r>
              <a:rPr lang="ar-IQ" b="0" dirty="0"/>
              <a:t>يكتسب صاحب المشروع صفة </a:t>
            </a:r>
            <a:r>
              <a:rPr lang="ar-IQ" b="0" dirty="0" smtClean="0"/>
              <a:t>تاجر، فالمادة </a:t>
            </a:r>
            <a:r>
              <a:rPr lang="ar-IQ" b="0" dirty="0"/>
              <a:t>36 التي تنص " وإذا أعسرت الشركة اعتبر كل شريك فيها معسرا " تنصرف إلى الشركة التضامنية والمشروع الفردي لأن المادة 35 التي تسبقها تقرر المسؤولية المطلقة في الشركتين </a:t>
            </a:r>
            <a:r>
              <a:rPr lang="ar-IQ" b="0" dirty="0" smtClean="0"/>
              <a:t>المذكورتين ولأن </a:t>
            </a:r>
            <a:r>
              <a:rPr lang="ar-IQ" b="0" dirty="0"/>
              <a:t>الشركة من شركات الأشخاص، يفهم ذلك من المسؤولية غير المحدودة، ومن الاسم الذي يجب أن يحمل اسم صاحب المشروع ومن خصائص شركات الأشخاص على وجه العموم أن يكتسب صفة تاجر كل شريك مسؤوليته مطلقة عن ديون </a:t>
            </a:r>
            <a:r>
              <a:rPr lang="ar-IQ" b="0" dirty="0" smtClean="0"/>
              <a:t>الشركة. </a:t>
            </a:r>
            <a:r>
              <a:rPr lang="ar-IQ" b="0" dirty="0"/>
              <a:t>ومن المؤكد أن التفليسة واحدة للمشروع ولصاحب المشروع عند إفلاس الأول، كما لا يلزم صاحب المشروع بالواجبات المفروضة على التاجر .</a:t>
            </a:r>
          </a:p>
          <a:p>
            <a:pPr algn="just" rtl="1"/>
            <a:r>
              <a:rPr lang="ar-IQ" b="0" dirty="0"/>
              <a:t>ولا يستطيع أن </a:t>
            </a:r>
            <a:r>
              <a:rPr lang="ar-IQ" b="0" dirty="0" smtClean="0"/>
              <a:t>ينشئ </a:t>
            </a:r>
            <a:r>
              <a:rPr lang="ar-IQ" b="0" dirty="0"/>
              <a:t>شركة مشروع </a:t>
            </a:r>
            <a:r>
              <a:rPr lang="ar-IQ" b="0" dirty="0" smtClean="0"/>
              <a:t>فردي </a:t>
            </a:r>
            <a:r>
              <a:rPr lang="ar-IQ" b="0" dirty="0"/>
              <a:t>إلا من أكمل الثامنة عشرة من العمر بغير عارض من عوارض الأهلية متمتعا بالأهلية القانونية، وكذلك من يكون متمتعا بالأهلية القضائية المأذون له بالتجارة .</a:t>
            </a:r>
          </a:p>
          <a:p>
            <a:pPr algn="just" rtl="1"/>
            <a:endParaRPr lang="en-US" b="0" dirty="0"/>
          </a:p>
        </p:txBody>
      </p:sp>
    </p:spTree>
    <p:extLst>
      <p:ext uri="{BB962C8B-B14F-4D97-AF65-F5344CB8AC3E}">
        <p14:creationId xmlns:p14="http://schemas.microsoft.com/office/powerpoint/2010/main" val="467745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7620000" cy="6248400"/>
          </a:xfrm>
        </p:spPr>
        <p:txBody>
          <a:bodyPr/>
          <a:lstStyle/>
          <a:p>
            <a:pPr algn="just" rtl="1"/>
            <a:r>
              <a:rPr lang="ar-IQ" sz="2400" dirty="0"/>
              <a:t>ثانياً : انتقال </a:t>
            </a:r>
            <a:r>
              <a:rPr lang="ar-IQ" sz="2400" dirty="0" smtClean="0"/>
              <a:t>الحصـــــة</a:t>
            </a:r>
          </a:p>
          <a:p>
            <a:pPr algn="just" rtl="1"/>
            <a:endParaRPr lang="ar-IQ" b="0" dirty="0"/>
          </a:p>
          <a:p>
            <a:pPr algn="just" rtl="1"/>
            <a:r>
              <a:rPr lang="ar-IQ" dirty="0"/>
              <a:t>1- نقل الحصة عن طريق البيع </a:t>
            </a:r>
            <a:endParaRPr lang="ar-IQ" dirty="0" smtClean="0"/>
          </a:p>
          <a:p>
            <a:pPr algn="just" rtl="1"/>
            <a:r>
              <a:rPr lang="ar-IQ" b="0" dirty="0" smtClean="0"/>
              <a:t>ويكون ذلك وفقاً </a:t>
            </a:r>
            <a:r>
              <a:rPr lang="ar-IQ" b="0" dirty="0"/>
              <a:t>للأحكام الآتية :</a:t>
            </a:r>
          </a:p>
          <a:p>
            <a:pPr algn="just" rtl="1"/>
            <a:r>
              <a:rPr lang="ar-IQ" b="0" dirty="0"/>
              <a:t>أ- بيع الحصة كاملة لشخص واحد على أن يكون متعتعا بالأهلية وغير ممنوع قانونا، يؤدي إلى استمرار الشركة بشكلها القانوني ( شركة مشروع فردي، على أن يعدل العقد ويعلن عن التعديل في وسائل الإعلان التي بينها القانون .</a:t>
            </a:r>
          </a:p>
          <a:p>
            <a:pPr algn="just" rtl="1"/>
            <a:r>
              <a:rPr lang="ar-IQ" b="0" dirty="0"/>
              <a:t>ب- إذا تعلق البيع بجزء من الحصة أو بيعت لأكثر من شخص فيقتضي تحول شركة المشروع الفردي إلى نوع آخر من أنواع الشركات، وأن تتوفر الشروط في متلقي الحصة حسب طبيعة الشركة الجديدة .</a:t>
            </a:r>
          </a:p>
          <a:p>
            <a:pPr algn="just" rtl="1"/>
            <a:r>
              <a:rPr lang="ar-IQ" b="0" dirty="0"/>
              <a:t>   وفي الحالتين سيكون لدينا شريك خارج (البائع) وآخر داخل (المشتري) ، وتتحدد مسؤولية كل شريك بالالتزامات التي نشأت أثناء وجوده بالشركة، ويستطيع الخارج أن يلقي المسؤولية على من تلقى منه الحصة ولكن ذلك مشروط بموافقة الدائنين بناء على قواعد حوالة الدين .</a:t>
            </a:r>
          </a:p>
          <a:p>
            <a:pPr algn="just" rtl="1"/>
            <a:endParaRPr lang="en-US" b="0" dirty="0"/>
          </a:p>
        </p:txBody>
      </p:sp>
    </p:spTree>
    <p:extLst>
      <p:ext uri="{BB962C8B-B14F-4D97-AF65-F5344CB8AC3E}">
        <p14:creationId xmlns:p14="http://schemas.microsoft.com/office/powerpoint/2010/main" val="3090593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7620000" cy="6172200"/>
          </a:xfrm>
        </p:spPr>
        <p:txBody>
          <a:bodyPr>
            <a:normAutofit fontScale="92500" lnSpcReduction="10000"/>
          </a:bodyPr>
          <a:lstStyle/>
          <a:p>
            <a:pPr algn="just" rtl="1"/>
            <a:r>
              <a:rPr lang="ar-IQ" sz="2400" dirty="0" smtClean="0"/>
              <a:t>2- </a:t>
            </a:r>
            <a:r>
              <a:rPr lang="ar-IQ" sz="2400" dirty="0"/>
              <a:t>حالة الوفاة :</a:t>
            </a:r>
          </a:p>
          <a:p>
            <a:pPr algn="just" rtl="1"/>
            <a:r>
              <a:rPr lang="ar-IQ" sz="2400" dirty="0"/>
              <a:t>   </a:t>
            </a:r>
            <a:r>
              <a:rPr lang="ar-IQ" sz="2400" b="0" dirty="0"/>
              <a:t>إذا توفى صاحب المشروع الفردي انتقلت الشركة إلى الورثة حسب انصبتهم في القسام </a:t>
            </a:r>
            <a:r>
              <a:rPr lang="ar-IQ" sz="2400" b="0" dirty="0" smtClean="0"/>
              <a:t>الشرعي، </a:t>
            </a:r>
            <a:r>
              <a:rPr lang="ar-IQ" sz="2400" b="0" dirty="0"/>
              <a:t>ويحكم الأمر الاحتمالات التالية :</a:t>
            </a:r>
          </a:p>
          <a:p>
            <a:pPr algn="just" rtl="1"/>
            <a:r>
              <a:rPr lang="ar-IQ" sz="2400" b="0" dirty="0"/>
              <a:t>1- إذا كان الوارث شخصا واحدا لديه الأهلية ولا يحول مانع على أن يكون صاحب مشروع </a:t>
            </a:r>
            <a:r>
              <a:rPr lang="ar-IQ" sz="2400" b="0" dirty="0" smtClean="0"/>
              <a:t>فردي </a:t>
            </a:r>
            <a:r>
              <a:rPr lang="ar-IQ" sz="2400" b="0" dirty="0"/>
              <a:t>فيصبح مالكا للمشروع الفردي </a:t>
            </a:r>
            <a:r>
              <a:rPr lang="ar-IQ" sz="2400" b="0" dirty="0" smtClean="0"/>
              <a:t>ويعدل </a:t>
            </a:r>
            <a:r>
              <a:rPr lang="ar-IQ" sz="2400" b="0" dirty="0"/>
              <a:t>العقد طبقا لهذا الوضع ويعلن عنه .</a:t>
            </a:r>
          </a:p>
          <a:p>
            <a:pPr algn="just" rtl="1"/>
            <a:r>
              <a:rPr lang="ar-IQ" sz="2400" b="0" dirty="0"/>
              <a:t>   ونرى في هذه الحالة أن يسأل الوارث عن ديون المشروع التي سبقت انتقال الملكية له واللاحقة </a:t>
            </a:r>
            <a:r>
              <a:rPr lang="ar-IQ" sz="2400" b="0" dirty="0" smtClean="0"/>
              <a:t>لذلك، </a:t>
            </a:r>
            <a:r>
              <a:rPr lang="ar-IQ" sz="2400" b="0" dirty="0"/>
              <a:t>لأن أموال المورث </a:t>
            </a:r>
            <a:r>
              <a:rPr lang="ar-IQ" sz="2400" b="0" dirty="0" smtClean="0"/>
              <a:t>ضامنة لديونه </a:t>
            </a:r>
            <a:r>
              <a:rPr lang="ar-IQ" sz="2400" b="0" dirty="0"/>
              <a:t>ما كان منها ناشئا عن نشاط </a:t>
            </a:r>
            <a:r>
              <a:rPr lang="ar-IQ" sz="2400" b="0" dirty="0" smtClean="0"/>
              <a:t>المشروع </a:t>
            </a:r>
            <a:r>
              <a:rPr lang="ar-IQ" sz="2400" b="0" dirty="0"/>
              <a:t>وما كان خارجه . ولما انتقلت هذه الأموال إلى الوارث، فتنتقل مثقلة بالديون التي ارتضى الوارث المسؤولية عنها بقبوله الاستمرار </a:t>
            </a:r>
            <a:r>
              <a:rPr lang="ar-IQ" sz="2400" b="0" dirty="0" smtClean="0"/>
              <a:t>بالشركة. </a:t>
            </a:r>
            <a:r>
              <a:rPr lang="ar-IQ" sz="2400" b="0" dirty="0"/>
              <a:t>وإلا يستطيع رفض الاستمرار بالشركة، ويترتب على ذلك تصفية أموال </a:t>
            </a:r>
            <a:r>
              <a:rPr lang="ar-IQ" sz="2400" b="0" dirty="0" smtClean="0"/>
              <a:t>المورث </a:t>
            </a:r>
            <a:r>
              <a:rPr lang="ar-IQ" sz="2400" b="0" dirty="0"/>
              <a:t>وتسديد الديون منها أولا وبعدها تنتقل إلى الوارث.</a:t>
            </a:r>
          </a:p>
          <a:p>
            <a:pPr algn="just" rtl="1"/>
            <a:r>
              <a:rPr lang="ar-IQ" sz="2400" b="0" dirty="0"/>
              <a:t>2- إذا تعدد </a:t>
            </a:r>
            <a:r>
              <a:rPr lang="ar-IQ" sz="2400" b="0" dirty="0" smtClean="0"/>
              <a:t>الورثة </a:t>
            </a:r>
            <a:r>
              <a:rPr lang="ar-IQ" sz="2400" b="0" dirty="0"/>
              <a:t>ورغب أكثر من واحد المشاركة فيها، تتحول إلى نوع آخر من أنواع الشركات، على أن لا يحول دون ذلك مانع قانوني وهو ما أشارت له المادة 70 / ثانيا التي تقضي </a:t>
            </a:r>
            <a:r>
              <a:rPr lang="ar-IQ" sz="2400" b="0" dirty="0" smtClean="0"/>
              <a:t>بأنه: </a:t>
            </a:r>
            <a:r>
              <a:rPr lang="ar-IQ" sz="2400" b="0" dirty="0"/>
              <a:t>" إذا توفى مالك الحصة في المشروع الفردي وكان له أكثر من وارث يرغب في المشاركة فيها ولم يكن هناك مانع </a:t>
            </a:r>
            <a:r>
              <a:rPr lang="ar-IQ" sz="2400" b="0" dirty="0" smtClean="0"/>
              <a:t>قانوني </a:t>
            </a:r>
            <a:r>
              <a:rPr lang="ar-IQ" sz="2400" b="0" dirty="0"/>
              <a:t>وجب تحويله إلى أي نوع آخر من الشركات المنصوص عليها في هذا القانون " .</a:t>
            </a:r>
          </a:p>
          <a:p>
            <a:pPr algn="just" rtl="1"/>
            <a:endParaRPr lang="en-US" sz="2400" dirty="0"/>
          </a:p>
        </p:txBody>
      </p:sp>
    </p:spTree>
    <p:extLst>
      <p:ext uri="{BB962C8B-B14F-4D97-AF65-F5344CB8AC3E}">
        <p14:creationId xmlns:p14="http://schemas.microsoft.com/office/powerpoint/2010/main" val="323229736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Essential</Template>
  <TotalTime>45</TotalTime>
  <Words>817</Words>
  <Application>Microsoft Office PowerPoint</Application>
  <PresentationFormat>On-screen Show (4:3)</PresentationFormat>
  <Paragraphs>31</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Essential</vt:lpstr>
      <vt:lpstr>وزارة التعليم العالي والبحث العلمي جامعة النهرين كلية الحقوق</vt:lpstr>
      <vt:lpstr>     المحاضرة السادسة شركة المشروع الفردي</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وزارة التعليم العالي والبحث العلمي جامعة النهرين كلية الحقوق</dc:title>
  <dc:creator>lenovo</dc:creator>
  <cp:lastModifiedBy>Windows User</cp:lastModifiedBy>
  <cp:revision>24</cp:revision>
  <dcterms:created xsi:type="dcterms:W3CDTF">2006-08-16T00:00:00Z</dcterms:created>
  <dcterms:modified xsi:type="dcterms:W3CDTF">2024-06-30T19:51:48Z</dcterms:modified>
</cp:coreProperties>
</file>