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6/30/2024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6/30/2024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smtClean="0"/>
              <a:t>المحاضرة </a:t>
            </a:r>
            <a:r>
              <a:rPr lang="ar-IQ" sz="3100" dirty="0" smtClean="0"/>
              <a:t>السابعة</a:t>
            </a:r>
            <a:r>
              <a:rPr lang="ar-IQ" sz="3100" dirty="0"/>
              <a:t/>
            </a:r>
            <a:br>
              <a:rPr lang="ar-IQ" sz="3100" dirty="0"/>
            </a:br>
            <a:r>
              <a:rPr lang="ar-IQ" sz="3100" dirty="0"/>
              <a:t>الشركة البسيطة</a:t>
            </a:r>
            <a:endParaRPr lang="en-US" sz="3100" dirty="0"/>
          </a:p>
        </p:txBody>
      </p:sp>
      <p:sp>
        <p:nvSpPr>
          <p:cNvPr id="3" name="Content Placeholder 2"/>
          <p:cNvSpPr>
            <a:spLocks noGrp="1"/>
          </p:cNvSpPr>
          <p:nvPr>
            <p:ph idx="1"/>
          </p:nvPr>
        </p:nvSpPr>
        <p:spPr/>
        <p:txBody>
          <a:bodyPr>
            <a:normAutofit fontScale="92500"/>
          </a:bodyPr>
          <a:lstStyle/>
          <a:p>
            <a:pPr algn="just" rtl="1"/>
            <a:r>
              <a:rPr lang="ar-IQ" sz="2400" dirty="0"/>
              <a:t>أولاً : تعريف وخصائص الشركة البسيطة</a:t>
            </a:r>
          </a:p>
          <a:p>
            <a:pPr algn="just" rtl="1"/>
            <a:r>
              <a:rPr lang="ar-IQ" sz="2400" dirty="0"/>
              <a:t>   </a:t>
            </a:r>
            <a:r>
              <a:rPr lang="ar-IQ" sz="2400" b="0" dirty="0"/>
              <a:t>تتكون الشركة البسيطة من عدد من الشركاء لا يقل عن(2) ولا يزيد على (5</a:t>
            </a:r>
            <a:r>
              <a:rPr lang="ar-IQ" sz="2400" b="0" dirty="0" smtClean="0"/>
              <a:t>) يقدمون </a:t>
            </a:r>
            <a:r>
              <a:rPr lang="ar-IQ" sz="2400" b="0" dirty="0"/>
              <a:t>حصصا في رأس المال او يقدم واحد منهم او اكثر عملا والآخرون </a:t>
            </a:r>
            <a:r>
              <a:rPr lang="ar-IQ" sz="2400" b="0" dirty="0" smtClean="0"/>
              <a:t>مالا، </a:t>
            </a:r>
            <a:r>
              <a:rPr lang="ar-IQ" sz="2400" b="0" dirty="0"/>
              <a:t>ويجب او يوثق عقد الشركة البسيطة من الكاتب العدل وان تودع نسخة منه لدى المسجل وإلا كان العقد </a:t>
            </a:r>
            <a:r>
              <a:rPr lang="ar-IQ" sz="2400" b="0" dirty="0" smtClean="0"/>
              <a:t>باطلاً، </a:t>
            </a:r>
            <a:r>
              <a:rPr lang="ar-IQ" sz="2400" b="0" dirty="0"/>
              <a:t>وتكتسب الشركة البسيطة الشخصية المعنوية من تاريخ إيداع نسخة من عقدها لدى </a:t>
            </a:r>
            <a:r>
              <a:rPr lang="ar-IQ" sz="2400" b="0" dirty="0" smtClean="0"/>
              <a:t>المسجل، </a:t>
            </a:r>
            <a:r>
              <a:rPr lang="ar-IQ" sz="2400" b="0" dirty="0"/>
              <a:t>ويعين العقد مقدار حصة كل شريك في رأس مال الشركة البسيطة وإلا اعتبرت الحصص متساوية اما اذا كانت الحصة عملا فيجب بيان طبيعته. ويلزم أن تتضمن اسم الشركة واسم أحد الشركاء كما ورد في  م / 23 من قانون التجارة العراقي رقم 30 لسنة </a:t>
            </a:r>
            <a:r>
              <a:rPr lang="ar-IQ" sz="2400" b="0" dirty="0" smtClean="0"/>
              <a:t>1984، </a:t>
            </a:r>
            <a:r>
              <a:rPr lang="ar-IQ" sz="2400" b="0" dirty="0"/>
              <a:t>وهذا الشرط لا يوجد إلا في شركات </a:t>
            </a:r>
            <a:r>
              <a:rPr lang="ar-IQ" sz="2400" b="0" dirty="0" smtClean="0"/>
              <a:t>الأشخاص، </a:t>
            </a:r>
            <a:r>
              <a:rPr lang="ar-IQ" sz="2400" b="0" dirty="0"/>
              <a:t>وكذلك لا يجوز رهن الحصص كما في الشركة التضامنية والمشروع الفردي والبسيطة وفقاً للمادة (71/2</a:t>
            </a:r>
            <a:r>
              <a:rPr lang="ar-IQ" sz="2400" b="0" dirty="0" smtClean="0"/>
              <a:t>)، </a:t>
            </a:r>
            <a:r>
              <a:rPr lang="ar-IQ" sz="2400" b="0" dirty="0"/>
              <a:t>وأيضاً لا يجوز حجز الحصص للشركات أعلاه إلا لدينٍ ممتاز بل يجوز حجز أرباحها </a:t>
            </a:r>
            <a:r>
              <a:rPr lang="ar-IQ" sz="2400" b="0" dirty="0" smtClean="0"/>
              <a:t>المتحققة.</a:t>
            </a:r>
            <a:endParaRPr lang="ar-IQ" sz="2400" b="0" dirty="0"/>
          </a:p>
          <a:p>
            <a:pPr algn="just" rtl="1"/>
            <a:endParaRPr lang="en-US" sz="240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7620000" cy="6172200"/>
          </a:xfrm>
        </p:spPr>
        <p:txBody>
          <a:bodyPr/>
          <a:lstStyle/>
          <a:p>
            <a:pPr algn="just" rtl="1"/>
            <a:r>
              <a:rPr lang="ar-IQ" dirty="0"/>
              <a:t>ثانياً : انتقال الحصة </a:t>
            </a:r>
            <a:r>
              <a:rPr lang="ar-IQ" dirty="0" smtClean="0"/>
              <a:t>والانسحاب</a:t>
            </a:r>
          </a:p>
          <a:p>
            <a:pPr algn="just" rtl="1"/>
            <a:endParaRPr lang="ar-IQ" dirty="0"/>
          </a:p>
          <a:p>
            <a:pPr algn="just" rtl="1"/>
            <a:r>
              <a:rPr lang="ar-IQ" b="0" dirty="0"/>
              <a:t>   من المعلوم أن الانتقال أما أن يكون عن طريق البيع ، أو عن طريق الإرث .</a:t>
            </a:r>
          </a:p>
          <a:p>
            <a:pPr algn="just" rtl="1"/>
            <a:r>
              <a:rPr lang="ar-IQ" b="0" dirty="0"/>
              <a:t>1- الانتقال عن طريق البيع :</a:t>
            </a:r>
          </a:p>
          <a:p>
            <a:pPr algn="just" rtl="1"/>
            <a:r>
              <a:rPr lang="ar-IQ" b="0" dirty="0"/>
              <a:t>   لم يبين القانون انتقال الحصة عن طريق البيع، إنما ورد الكلام عن ذلك بصورة غير مباشرة في المادة (192) التي تنص على انه : " إذا انسحب احد الشركاء جاز نقل حصته إلى الغير بموافقة بقية الشركاء، وعند عدم موافقتهم يجب عليهم قبول حصة الشريك المنسحب بالقيمة التي تقدرها المحكمة " </a:t>
            </a:r>
            <a:r>
              <a:rPr lang="ar-IQ" b="0" dirty="0" smtClean="0"/>
              <a:t>.</a:t>
            </a:r>
          </a:p>
          <a:p>
            <a:pPr algn="just" rtl="1"/>
            <a:r>
              <a:rPr lang="ar-IQ" b="0" dirty="0" smtClean="0"/>
              <a:t>2- </a:t>
            </a:r>
            <a:r>
              <a:rPr lang="ar-IQ" b="0" dirty="0"/>
              <a:t>في حالة الوفاة أو الاعسار أو </a:t>
            </a:r>
            <a:r>
              <a:rPr lang="ar-IQ" b="0" dirty="0" smtClean="0"/>
              <a:t>الحجر:</a:t>
            </a:r>
          </a:p>
          <a:p>
            <a:pPr algn="just" rtl="1"/>
            <a:r>
              <a:rPr lang="ar-IQ" b="0" dirty="0" smtClean="0"/>
              <a:t> </a:t>
            </a:r>
            <a:r>
              <a:rPr lang="ar-IQ" b="0" dirty="0"/>
              <a:t>أحال القانون لأحكام المادة 70 التي بينت الأمر بالنسبة للشركة التضامنية وعليه في حالة الوفاة قد تنتقل الحصة إلى الورثة وتستمر الشركة معهم وهذا مشروط بقبولهم أو قبول من يمثلهم وقبول الشركاء الآخرين وان لا يتعارض ذلك مع احكام القوانين (لا يوجد مانع قانوني</a:t>
            </a:r>
            <a:r>
              <a:rPr lang="ar-IQ" b="0" dirty="0" smtClean="0"/>
              <a:t>).</a:t>
            </a:r>
          </a:p>
          <a:p>
            <a:pPr algn="just" rtl="1"/>
            <a:endParaRPr lang="ar-IQ" b="0" dirty="0"/>
          </a:p>
        </p:txBody>
      </p:sp>
    </p:spTree>
    <p:extLst>
      <p:ext uri="{BB962C8B-B14F-4D97-AF65-F5344CB8AC3E}">
        <p14:creationId xmlns:p14="http://schemas.microsoft.com/office/powerpoint/2010/main" val="2758498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324600"/>
          </a:xfrm>
        </p:spPr>
        <p:txBody>
          <a:bodyPr/>
          <a:lstStyle/>
          <a:p>
            <a:pPr algn="just" rtl="1"/>
            <a:r>
              <a:rPr lang="ar-IQ" dirty="0"/>
              <a:t>ثالثاً : إدارة الشركة البسيطة</a:t>
            </a:r>
          </a:p>
          <a:p>
            <a:pPr algn="just" rtl="1"/>
            <a:r>
              <a:rPr lang="ar-IQ" b="0" dirty="0"/>
              <a:t>اشترط القانون أن تكون إدارة الشركة لأحد الشركاء، إذا الإدارة لشخص واحد وان يكون من بين الشركاء، لا يصح اختيار مدير من خارج الشركاء ,وإذا لم يعين المدير في عقد الشركة، أو يعين العقد طريقة اختياره، يترتب على ذلك بطلان </a:t>
            </a:r>
            <a:r>
              <a:rPr lang="ar-IQ" b="0" dirty="0" smtClean="0"/>
              <a:t>العقد. </a:t>
            </a:r>
            <a:r>
              <a:rPr lang="ar-IQ" b="0" dirty="0"/>
              <a:t>(فالمادة 187 تنص على أن يحدد عقد الشركة طريقة الإدارة ويعين الشريك المفوض بها أو كيفية اختياره كما يحدد صلاحياته وإلا كان العقد باطلاً) فالمدير يجب أن يكون من بين الشركاء . وعلى ما يبدو لم يشأ المشرع أن يرهق الشركة وهي بحجمها البسيط كما ذكرنا بمدير من خارج </a:t>
            </a:r>
            <a:r>
              <a:rPr lang="ar-IQ" b="0" dirty="0" smtClean="0"/>
              <a:t>الشركة. </a:t>
            </a:r>
            <a:r>
              <a:rPr lang="ar-IQ" b="0" dirty="0"/>
              <a:t>وان يعين في عقد الشركة أو أن يحدد العقد طريقة اختياره من بين الشركاء، وينبغي على ذلك الفرق الذي ذكرنا في إدارة الشركة التضامنية بين من يعين في عقد الشركة ومن يعين بطريقة أخرى كأن يكون بقرار من الأغلبية . في كون الأول لا يجوز عزله إلا بإجماع </a:t>
            </a:r>
            <a:r>
              <a:rPr lang="ar-IQ" b="0" dirty="0" smtClean="0"/>
              <a:t>المتعاقدين، </a:t>
            </a:r>
            <a:r>
              <a:rPr lang="ar-IQ" b="0" dirty="0"/>
              <a:t>بينما يجوز ذلك حسب الطريقة التي يبينها العقد بالنسبة </a:t>
            </a:r>
            <a:r>
              <a:rPr lang="ar-IQ" b="0" dirty="0" smtClean="0"/>
              <a:t>للثاني.</a:t>
            </a:r>
            <a:endParaRPr lang="ar-IQ" b="0" dirty="0"/>
          </a:p>
          <a:p>
            <a:pPr algn="just" rtl="1"/>
            <a:r>
              <a:rPr lang="ar-IQ" b="0" dirty="0"/>
              <a:t>ويتولى المدير جميع الأعمال الضرورية لتيسير أمور </a:t>
            </a:r>
            <a:r>
              <a:rPr lang="ar-IQ" b="0" dirty="0" smtClean="0"/>
              <a:t>الشركة، </a:t>
            </a:r>
            <a:r>
              <a:rPr lang="ar-IQ" b="0" dirty="0"/>
              <a:t>ويكون ذلك حسب الصلاحيات المحددة له من الجهة التي عينته وتحت رقابتها (</a:t>
            </a:r>
            <a:r>
              <a:rPr lang="ar-IQ" b="0" dirty="0" smtClean="0"/>
              <a:t>م 188).</a:t>
            </a:r>
            <a:endParaRPr lang="ar-IQ" b="0" dirty="0"/>
          </a:p>
          <a:p>
            <a:pPr algn="just" rtl="1"/>
            <a:r>
              <a:rPr lang="ar-IQ" b="0" dirty="0"/>
              <a:t>   ويتحدد معيار العناية التي يبذلها بالعناية التي يبذلها في شؤونه الخاصة على أن لا ينزل عن عناية الشخص المعتاد </a:t>
            </a:r>
            <a:r>
              <a:rPr lang="ar-IQ" b="0" dirty="0" smtClean="0"/>
              <a:t>( </a:t>
            </a:r>
            <a:r>
              <a:rPr lang="ar-IQ" b="0" dirty="0"/>
              <a:t>م 189 </a:t>
            </a:r>
            <a:r>
              <a:rPr lang="ar-IQ" b="0" dirty="0" smtClean="0"/>
              <a:t>).</a:t>
            </a:r>
            <a:endParaRPr lang="ar-IQ" b="0" dirty="0"/>
          </a:p>
          <a:p>
            <a:pPr algn="just" rtl="1"/>
            <a:endParaRPr lang="en-US" b="0" dirty="0"/>
          </a:p>
        </p:txBody>
      </p:sp>
    </p:spTree>
    <p:extLst>
      <p:ext uri="{BB962C8B-B14F-4D97-AF65-F5344CB8AC3E}">
        <p14:creationId xmlns:p14="http://schemas.microsoft.com/office/powerpoint/2010/main" val="1078813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6400800"/>
          </a:xfrm>
        </p:spPr>
        <p:txBody>
          <a:bodyPr/>
          <a:lstStyle/>
          <a:p>
            <a:pPr algn="just" rtl="1"/>
            <a:r>
              <a:rPr lang="ar-IQ" dirty="0"/>
              <a:t>رابعاً : انقضاء الشركة وتصفيتها :</a:t>
            </a:r>
          </a:p>
          <a:p>
            <a:pPr algn="just" rtl="1"/>
            <a:r>
              <a:rPr lang="ar-IQ" b="0" dirty="0"/>
              <a:t>   إذا كان القانون قد تناول موضوع الانقضاء والتصفية للشركة مجتمعة وأفردنا لذلك فصلا، فأن الأمر يقتصر على الشركات (المساهمة ، المحدودة ، التضامنية والمشروع الفردي). والبعض من تلك الأحكام تسري على الشركة البسيطة، لكنها تتميز في انقضاءها وفي تصفيتها بأحكام تختلف عن تلك المقررة للشركات السابقة، لذلك نتناول ما تختص به هذه الشركة من أحكام، في حين نحيل في ما يتشابه من الأحكام إلى ما هو مقرر للشركات السابقة.</a:t>
            </a:r>
          </a:p>
          <a:p>
            <a:pPr algn="just" rtl="1"/>
            <a:r>
              <a:rPr lang="ar-IQ" dirty="0"/>
              <a:t>1- انقضاء الشركة البسيطة :</a:t>
            </a:r>
          </a:p>
          <a:p>
            <a:pPr algn="just" rtl="1"/>
            <a:r>
              <a:rPr lang="ar-IQ" b="0" dirty="0"/>
              <a:t>   تنص المادة 190 على أن " تنقضي الشركة البسيطة بأحد الأسباب المبينة في البنود (أولاً) و(ثانياً) و(ثالثاً) و(رابعاً) من المادة (147) من هذا القانون كما تنقضي بأحد الأسباب الآتية </a:t>
            </a:r>
            <a:r>
              <a:rPr lang="ar-IQ" b="0" dirty="0" smtClean="0"/>
              <a:t>:</a:t>
            </a:r>
            <a:r>
              <a:rPr lang="ar-IQ" b="0" dirty="0"/>
              <a:t> </a:t>
            </a:r>
            <a:r>
              <a:rPr lang="ar-IQ" b="0" dirty="0" smtClean="0"/>
              <a:t>أولاً </a:t>
            </a:r>
            <a:r>
              <a:rPr lang="ar-IQ" b="0" dirty="0"/>
              <a:t>ـ إجماع الشركاء على حلها .</a:t>
            </a:r>
          </a:p>
          <a:p>
            <a:pPr algn="just" rtl="1"/>
            <a:r>
              <a:rPr lang="ar-IQ" b="0" dirty="0"/>
              <a:t>ثانياً ـ انسحاب احد الشريكين في الشركة المكونة من شخصين .</a:t>
            </a:r>
          </a:p>
          <a:p>
            <a:pPr algn="just" rtl="1"/>
            <a:r>
              <a:rPr lang="ar-IQ" b="0" dirty="0"/>
              <a:t>ثالثاً ـ صدور حكم بات عن محكمة مختصة </a:t>
            </a:r>
            <a:r>
              <a:rPr lang="ar-IQ" b="0" dirty="0" smtClean="0"/>
              <a:t>.</a:t>
            </a:r>
          </a:p>
          <a:p>
            <a:pPr algn="just" rtl="1"/>
            <a:r>
              <a:rPr lang="ar-IQ" b="0" dirty="0"/>
              <a:t>ونحيل لحالات الانقضاء بموجب البنود التي أشارت لها المادة 147 التي سبق وذكرنا حيث ينطبق على الشركة البسيطة أيضاً . وهي حالات :</a:t>
            </a:r>
          </a:p>
          <a:p>
            <a:pPr algn="just" rtl="1"/>
            <a:r>
              <a:rPr lang="ar-IQ" b="0" dirty="0"/>
              <a:t>  عدم مباشرة الشركة نشاطها الفقرة (أولاً) . وتوقف الشركة عن مزاولة نشاطها (ثانياً). انجاز المشروع أو استحالة تنفيذه (ثالثاً) . واندماج الشركة أو تحولها وفق الفقرة ( رابعاً). </a:t>
            </a:r>
          </a:p>
          <a:p>
            <a:pPr algn="just" rtl="1"/>
            <a:endParaRPr lang="en-US" b="0" dirty="0"/>
          </a:p>
        </p:txBody>
      </p:sp>
    </p:spTree>
    <p:extLst>
      <p:ext uri="{BB962C8B-B14F-4D97-AF65-F5344CB8AC3E}">
        <p14:creationId xmlns:p14="http://schemas.microsoft.com/office/powerpoint/2010/main" val="2403653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324600"/>
          </a:xfrm>
        </p:spPr>
        <p:txBody>
          <a:bodyPr/>
          <a:lstStyle/>
          <a:p>
            <a:pPr algn="just" rtl="1"/>
            <a:r>
              <a:rPr lang="ar-IQ" dirty="0" smtClean="0"/>
              <a:t>2- تصفية </a:t>
            </a:r>
            <a:r>
              <a:rPr lang="ar-IQ" dirty="0"/>
              <a:t>الشركة :</a:t>
            </a:r>
          </a:p>
          <a:p>
            <a:pPr algn="just" rtl="1"/>
            <a:r>
              <a:rPr lang="ar-IQ" b="0" dirty="0"/>
              <a:t>   من بين أحكام الشركة البسيطة، غياب دور مسجل الشركات، في تأسيسها وفي الرقابة عليها وفي تصفيتها، على خلاف الأنواع الأربعة من الشركات لبساطة الشركة </a:t>
            </a:r>
            <a:r>
              <a:rPr lang="ar-IQ" b="0" dirty="0" smtClean="0"/>
              <a:t>بتقديرنا. </a:t>
            </a:r>
            <a:r>
              <a:rPr lang="ar-IQ" b="0" dirty="0"/>
              <a:t>وعليه فأن الشركة تصفى وفقا لما يتضمنه </a:t>
            </a:r>
            <a:r>
              <a:rPr lang="ar-IQ" b="0" dirty="0" smtClean="0"/>
              <a:t>عقدها. </a:t>
            </a:r>
            <a:r>
              <a:rPr lang="ar-IQ" b="0" dirty="0"/>
              <a:t>وعند عدم تضمين العقد شروطا خاصة بالتصفية . تكون التصفية طبقا لما يقرره الشركاء </a:t>
            </a:r>
            <a:r>
              <a:rPr lang="ar-IQ" b="0" dirty="0" smtClean="0"/>
              <a:t>بالإجماع. </a:t>
            </a:r>
            <a:r>
              <a:rPr lang="ar-IQ" b="0" dirty="0"/>
              <a:t>وبخلاف ذلك تتم التصفية بقرار من </a:t>
            </a:r>
            <a:r>
              <a:rPr lang="ar-IQ" b="0" dirty="0" smtClean="0"/>
              <a:t>المحكمة، </a:t>
            </a:r>
            <a:r>
              <a:rPr lang="ar-IQ" b="0" dirty="0"/>
              <a:t>وهو ما جاء في نص المادة 194 " تصفى الشركة البسيطة وفق ما هو منصوص عليه في عقدها، وفي حالة عدم وجود نص </a:t>
            </a:r>
            <a:r>
              <a:rPr lang="ar-IQ" b="0" dirty="0" smtClean="0"/>
              <a:t>فبالطريقة </a:t>
            </a:r>
            <a:r>
              <a:rPr lang="ar-IQ" b="0" dirty="0"/>
              <a:t>التي يتفق عليها الشركاء بالإجماع وإلا فبقرار من المحكمة </a:t>
            </a:r>
            <a:r>
              <a:rPr lang="ar-IQ" b="0" dirty="0" smtClean="0"/>
              <a:t>".</a:t>
            </a:r>
          </a:p>
          <a:p>
            <a:pPr algn="just" rtl="1"/>
            <a:endParaRPr lang="ar-IQ" b="0" dirty="0"/>
          </a:p>
        </p:txBody>
      </p:sp>
    </p:spTree>
    <p:extLst>
      <p:ext uri="{BB962C8B-B14F-4D97-AF65-F5344CB8AC3E}">
        <p14:creationId xmlns:p14="http://schemas.microsoft.com/office/powerpoint/2010/main" val="8226533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122</TotalTime>
  <Words>849</Words>
  <Application>Microsoft Office PowerPoint</Application>
  <PresentationFormat>On-screen Show (4:3)</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Essential</vt:lpstr>
      <vt:lpstr>وزارة التعليم العالي والبحث العلمي جامعة النهرين كلية الحقوق</vt:lpstr>
      <vt:lpstr>     المحاضرة السابعة الشركة البسيطة</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38</cp:revision>
  <dcterms:created xsi:type="dcterms:W3CDTF">2006-08-16T00:00:00Z</dcterms:created>
  <dcterms:modified xsi:type="dcterms:W3CDTF">2024-06-30T21:18:56Z</dcterms:modified>
</cp:coreProperties>
</file>