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a:t>المحاضرة </a:t>
            </a:r>
            <a:r>
              <a:rPr lang="ar-IQ" sz="3100" dirty="0" smtClean="0"/>
              <a:t>الثامنة</a:t>
            </a:r>
            <a:r>
              <a:rPr lang="ar-IQ" sz="3100" dirty="0"/>
              <a:t/>
            </a:r>
            <a:br>
              <a:rPr lang="ar-IQ" sz="3100" dirty="0"/>
            </a:br>
            <a:r>
              <a:rPr lang="ar-IQ" sz="3100" dirty="0" smtClean="0"/>
              <a:t>شركات الاموال</a:t>
            </a:r>
            <a:endParaRPr lang="en-US" sz="3100" dirty="0"/>
          </a:p>
        </p:txBody>
      </p:sp>
      <p:sp>
        <p:nvSpPr>
          <p:cNvPr id="3" name="Content Placeholder 2"/>
          <p:cNvSpPr>
            <a:spLocks noGrp="1"/>
          </p:cNvSpPr>
          <p:nvPr>
            <p:ph idx="1"/>
          </p:nvPr>
        </p:nvSpPr>
        <p:spPr>
          <a:xfrm>
            <a:off x="457200" y="1371600"/>
            <a:ext cx="7620000" cy="5181600"/>
          </a:xfrm>
        </p:spPr>
        <p:txBody>
          <a:bodyPr>
            <a:normAutofit fontScale="85000" lnSpcReduction="10000"/>
          </a:bodyPr>
          <a:lstStyle/>
          <a:p>
            <a:pPr algn="ctr" rtl="1"/>
            <a:r>
              <a:rPr lang="ar-IQ" sz="2400" dirty="0" smtClean="0"/>
              <a:t>1- الشركة المساهمة</a:t>
            </a:r>
          </a:p>
          <a:p>
            <a:pPr algn="just" rtl="1"/>
            <a:r>
              <a:rPr lang="ar-IQ" sz="2400" dirty="0" smtClean="0"/>
              <a:t>تعريف </a:t>
            </a:r>
            <a:r>
              <a:rPr lang="ar-IQ" sz="2400" dirty="0"/>
              <a:t>الشركة المساهمة الخاصة وخصائصها : </a:t>
            </a:r>
          </a:p>
          <a:p>
            <a:pPr algn="just" rtl="1"/>
            <a:r>
              <a:rPr lang="ar-IQ" sz="2400" b="0" dirty="0"/>
              <a:t>وهي نوع من أنواع شركات الأموال ، حيث ورد تعريفها بحسب المادة 6/ أولاً من قانون الشركات النافذ على إنها " شركة تتألف من عدد من الاشخاص لا يقل عن خمسة يكتتب فيها المساهمون باسهم في اكتتاب عام ويكونون مسؤولين عن ديون الشركة بمقدار القيمة الاسمية التي اكتتبوا بها " ومن خلال هذا التعريف يمكن ان نقف على الخصائص الرئيسية لها وتجملها بالاتي :- </a:t>
            </a:r>
          </a:p>
          <a:p>
            <a:pPr algn="just" rtl="1"/>
            <a:r>
              <a:rPr lang="ar-IQ" sz="2400" b="0" dirty="0"/>
              <a:t>اولاً </a:t>
            </a:r>
            <a:r>
              <a:rPr lang="ar-IQ" sz="2400" b="0" dirty="0" smtClean="0"/>
              <a:t>: </a:t>
            </a:r>
            <a:r>
              <a:rPr lang="ar-IQ" sz="2400" b="0" dirty="0"/>
              <a:t>ان العضوية في الشركة المساهمة تثبت للمؤسسين لها ولكل من يشتري اسهمها من الجمهور عند طرحها للاكتتاب حيث اوجب القانون على المؤسسين في الشركة الخاصة الاكتتاب بنسبة لا تقل عن 30% ولا تزيد على 51% من رأسمالها الاسمي وتطرح الاسهم الباقية على الجمهور خلال مدة ستين يوماً من تاريخ الموافقة على تأسيس الشركة ولا تصدر شهادة تأسيسها الا بعد نجاح عملية الاكتتاب اي بيع النسبة المقررة قانوناً من الاسهم . </a:t>
            </a:r>
          </a:p>
          <a:p>
            <a:pPr algn="just" rtl="1"/>
            <a:r>
              <a:rPr lang="ar-IQ" sz="2400" b="0" dirty="0"/>
              <a:t>ثانياً </a:t>
            </a:r>
            <a:r>
              <a:rPr lang="ar-IQ" sz="2400" b="0" dirty="0" smtClean="0"/>
              <a:t>: إن </a:t>
            </a:r>
            <a:r>
              <a:rPr lang="ar-IQ" sz="2400" b="0" dirty="0"/>
              <a:t>شركات الاموال يغلب عليها الاعتبار المالي لا الشخصي ويستطيع من يشاء من الجمهور شراء الاسهم عند طرحها دون ان يقترن ذلك بمواصفات تتعلق باعتباره الشخصي فلا يهم من هو الشريك مادام قادراً على اقتناء الاسهم ودفع قيمة السهم المتوجبة عليه.</a:t>
            </a:r>
            <a:endParaRPr lang="en-US" sz="240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96000"/>
          </a:xfrm>
        </p:spPr>
        <p:txBody>
          <a:bodyPr>
            <a:normAutofit lnSpcReduction="10000"/>
          </a:bodyPr>
          <a:lstStyle/>
          <a:p>
            <a:pPr algn="just" rtl="1"/>
            <a:r>
              <a:rPr lang="ar-IQ" b="0" dirty="0"/>
              <a:t>ثالثاً: انها شركة بالأسهم حيث يقسم رأسمالها الى اسهم نقدية متساوية القيمة والقيمة الاسمية للسهم في القانون العراقي هي ( دينار واحد ) ولا يجوز من حيث الاصل عن التأسيس اصداره بقيمة اسمية اعلى او ادنى من ذلك كما لا يجوز تجزئة السهم . </a:t>
            </a:r>
            <a:endParaRPr lang="ar-IQ" b="0" dirty="0" smtClean="0"/>
          </a:p>
          <a:p>
            <a:pPr algn="just" rtl="1"/>
            <a:r>
              <a:rPr lang="ar-IQ" b="0" dirty="0"/>
              <a:t>رابعاً: ان مسؤولية الشريك فيها محدودة بمقدار القيمة الاسمية للاسهم التي اكتتب بها ولا يملك اي من دائني الشركة الرجوع عليه بأمواله الاخرى اذا ما ال نشاط الشركة الى الخسارة ولم تكفي موجوداتها لتسديد </a:t>
            </a:r>
            <a:r>
              <a:rPr lang="ar-IQ" b="0" dirty="0" smtClean="0"/>
              <a:t>الديون.</a:t>
            </a:r>
          </a:p>
          <a:p>
            <a:pPr algn="just" rtl="1"/>
            <a:r>
              <a:rPr lang="ar-IQ" b="0" dirty="0"/>
              <a:t>خامساً: ان توزيع الارباح والخسائر فيها يتم بحسب اسهم الشركاء .</a:t>
            </a:r>
          </a:p>
          <a:p>
            <a:pPr algn="just" rtl="1"/>
            <a:r>
              <a:rPr lang="ar-IQ" b="0" dirty="0" smtClean="0"/>
              <a:t>سادساً: </a:t>
            </a:r>
            <a:r>
              <a:rPr lang="ar-IQ" b="0" dirty="0"/>
              <a:t>ان الحد الادنى لعدد الشركاء المساهمين فيها هو خمسة اما الحد الاعلى فهو غير محدد ويجوز ان يكون الشريك شخصاً طبيعياً او معنوياً خلافاً لما عليه الحال في شركات التضامن حيث تقتصر المشاركة فيها على الاشخاص الطبيعيين وضمن حد اعلى لعدد الشركاء مقرر </a:t>
            </a:r>
            <a:r>
              <a:rPr lang="ar-IQ" b="0" dirty="0" smtClean="0"/>
              <a:t>قانوناً.</a:t>
            </a:r>
            <a:endParaRPr lang="ar-IQ" b="0" dirty="0"/>
          </a:p>
          <a:p>
            <a:pPr algn="just" rtl="1"/>
            <a:r>
              <a:rPr lang="ar-IQ" b="0" dirty="0"/>
              <a:t>سابعاً: ان رأس مال الشركة يكون كبيراً عادة بفعل اشتراك الجمهور في شراء الاسهم عند طرحها للاكتتاب فهي اداة قانونية لجمع الاموال الطائلة عن طريق حشد المدخرات وهي تنهض لذلك غالباً بمشاريع ذات اهمية </a:t>
            </a:r>
            <a:r>
              <a:rPr lang="ar-IQ" b="0" dirty="0" smtClean="0"/>
              <a:t>خاصة.</a:t>
            </a:r>
          </a:p>
          <a:p>
            <a:pPr algn="just" rtl="1"/>
            <a:r>
              <a:rPr lang="ar-IQ" b="0" dirty="0"/>
              <a:t>ثامناً: ان اسم الشركة يستمد من اغراضها ويتضمن نوعها ويجوز ان تضاف له تسمية مقبولة شركة العدالة المساهمة لطبع وتوزيع الكتب القانونية ولا يجوز ان يستمد اسمها من اسماء بعض المشاركين فيها لان الغاية من ذكرهم في شركات الاشخاص اساساً هيه تقوية ائتمانها بإعلام الغير بأسماء الشركاء المتعاقدين في حين ان مسؤولية الشريك في الشركة المساهمة هي محدودة بالقيمة </a:t>
            </a:r>
            <a:r>
              <a:rPr lang="ar-IQ" b="0" dirty="0" smtClean="0"/>
              <a:t>لأسهمه. </a:t>
            </a:r>
            <a:endParaRPr lang="en-US" b="0" dirty="0"/>
          </a:p>
        </p:txBody>
      </p:sp>
    </p:spTree>
    <p:extLst>
      <p:ext uri="{BB962C8B-B14F-4D97-AF65-F5344CB8AC3E}">
        <p14:creationId xmlns:p14="http://schemas.microsoft.com/office/powerpoint/2010/main" val="197268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ctr" rtl="1"/>
            <a:r>
              <a:rPr lang="ar-IQ" dirty="0" smtClean="0"/>
              <a:t>2- الشركة المحدودة</a:t>
            </a:r>
          </a:p>
          <a:p>
            <a:pPr algn="just" rtl="1"/>
            <a:r>
              <a:rPr lang="ar-IQ" b="0" dirty="0"/>
              <a:t>تعريف الشركة المحدودة وخصائصها :- </a:t>
            </a:r>
          </a:p>
          <a:p>
            <a:pPr algn="just" rtl="1"/>
            <a:r>
              <a:rPr lang="ar-IQ" b="0" dirty="0"/>
              <a:t>   الشركة المحدودة بحسب المادة 6/ ثانياً </a:t>
            </a:r>
            <a:r>
              <a:rPr lang="ar-IQ" b="0" dirty="0" smtClean="0"/>
              <a:t>هي: </a:t>
            </a:r>
            <a:r>
              <a:rPr lang="ar-IQ" b="0" dirty="0"/>
              <a:t>" شركة تتألف من عدد من الاشخاص لا يقل عن شخصين ولا يزيد على خمسة وعشرين ويكتبون فيها باسهم ويكونون مسؤولون عن ديون الشركة بمقدار القيمة الاسمية للاسهم التي اكتتبوا بها </a:t>
            </a:r>
            <a:r>
              <a:rPr lang="ar-IQ" b="0" dirty="0" smtClean="0"/>
              <a:t>". </a:t>
            </a:r>
            <a:r>
              <a:rPr lang="ar-IQ" b="0" dirty="0"/>
              <a:t>وعلى ضوء هذا التعريف يمكن اجمال خصائص هذه الشركة وفقاً لما </a:t>
            </a:r>
            <a:r>
              <a:rPr lang="ar-IQ" b="0" dirty="0" smtClean="0"/>
              <a:t>يأتي:</a:t>
            </a:r>
            <a:endParaRPr lang="ar-IQ" b="0" dirty="0"/>
          </a:p>
          <a:p>
            <a:pPr algn="just" rtl="1"/>
            <a:r>
              <a:rPr lang="ar-IQ" b="0" dirty="0"/>
              <a:t>اولاً </a:t>
            </a:r>
            <a:r>
              <a:rPr lang="ar-IQ" b="0" dirty="0" smtClean="0"/>
              <a:t>: </a:t>
            </a:r>
            <a:r>
              <a:rPr lang="ar-IQ" b="0" dirty="0"/>
              <a:t>انها من الشركات ذات الطبيعة المركبة حيث تجمع بين خصائص شركات الاموال والاشخاص وهي على هذا الاساس تقترب في بعض سماتها من شركات التضامن كما انها تشترك ايضاً مع الشركات المساهمة في العديد من الاحكام .</a:t>
            </a:r>
          </a:p>
          <a:p>
            <a:pPr algn="just" rtl="1"/>
            <a:r>
              <a:rPr lang="ar-IQ" b="0" dirty="0"/>
              <a:t>ثانياً </a:t>
            </a:r>
            <a:r>
              <a:rPr lang="ar-IQ" b="0" dirty="0" smtClean="0"/>
              <a:t>: </a:t>
            </a:r>
            <a:r>
              <a:rPr lang="ar-IQ" b="0" dirty="0"/>
              <a:t>ان اسم الشركة يستمد من اغراضها ويجوز اضافة اية تسمية </a:t>
            </a:r>
            <a:r>
              <a:rPr lang="ar-IQ" b="0" dirty="0" smtClean="0"/>
              <a:t>مقبولة.</a:t>
            </a:r>
          </a:p>
          <a:p>
            <a:pPr algn="just" rtl="1"/>
            <a:r>
              <a:rPr lang="ar-IQ" b="0" dirty="0"/>
              <a:t>ثالثاً </a:t>
            </a:r>
            <a:r>
              <a:rPr lang="ar-IQ" b="0" dirty="0" smtClean="0"/>
              <a:t>: </a:t>
            </a:r>
            <a:r>
              <a:rPr lang="ar-IQ" b="0" dirty="0"/>
              <a:t>تختص الشركة المحدودة عادة بالمشروعات القصيرة والمتوسطة ازاء اطلاق الحد الاعلى لرأس مال الشركات فليس هناك ما يمنع في ظل القانون العراقي عمليا من ان تباشر هذه الشركة المشروعات الصناعية </a:t>
            </a:r>
            <a:r>
              <a:rPr lang="ar-IQ" b="0" dirty="0" smtClean="0"/>
              <a:t>المختلفة.</a:t>
            </a:r>
          </a:p>
          <a:p>
            <a:pPr algn="just" rtl="1"/>
            <a:r>
              <a:rPr lang="ar-IQ" b="0" dirty="0"/>
              <a:t>رابعاً: عدم اكتساب الشريك فيها صفة التاجر لان للشركة شخصية معنوية مستقلة ، وعندما تحترف العمل التجاري فان ذلك يتم باسمها </a:t>
            </a:r>
            <a:r>
              <a:rPr lang="ar-IQ" b="0" dirty="0" smtClean="0"/>
              <a:t>ولحسابها.</a:t>
            </a:r>
            <a:endParaRPr lang="en-US" b="0" dirty="0"/>
          </a:p>
        </p:txBody>
      </p:sp>
    </p:spTree>
    <p:extLst>
      <p:ext uri="{BB962C8B-B14F-4D97-AF65-F5344CB8AC3E}">
        <p14:creationId xmlns:p14="http://schemas.microsoft.com/office/powerpoint/2010/main" val="1573436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248400"/>
          </a:xfrm>
        </p:spPr>
        <p:txBody>
          <a:bodyPr/>
          <a:lstStyle/>
          <a:p>
            <a:pPr algn="ctr" rtl="1"/>
            <a:r>
              <a:rPr lang="ar-IQ" dirty="0"/>
              <a:t>اجراءات تأسيس الشركة المساهمة </a:t>
            </a:r>
            <a:r>
              <a:rPr lang="ar-IQ" dirty="0" smtClean="0"/>
              <a:t>والمحدودة</a:t>
            </a:r>
            <a:endParaRPr lang="ar-IQ" dirty="0"/>
          </a:p>
          <a:p>
            <a:pPr algn="just" rtl="1"/>
            <a:r>
              <a:rPr lang="ar-IQ" b="0" dirty="0"/>
              <a:t>   </a:t>
            </a:r>
            <a:endParaRPr lang="ar-IQ" b="0" dirty="0" smtClean="0"/>
          </a:p>
          <a:p>
            <a:pPr algn="just" rtl="1"/>
            <a:r>
              <a:rPr lang="ar-IQ" b="0" dirty="0" smtClean="0"/>
              <a:t>تبدأ </a:t>
            </a:r>
            <a:r>
              <a:rPr lang="ar-IQ" b="0" dirty="0"/>
              <a:t>اجراءات تأسيس الشركة عامة بتقديم طلب بهذا المعنى الى مسجل الشركات ويرفق به عقد الشركة الذي يعده المؤسسون موقعاً من قبلهم مع وثيقة اكتتاب مؤسسي الشركة المساهمة بالأسهم المطلوبة موقعة منهم كما تقدم شهادة المصرف بإيداع كامل راس المال في الشركة المحدودة او بالنسبة القانونية منه في الشركة المساهمة الخاصة والمختلطة ويصدر مسجل الشركات قرارا بقبول او رفض الطلب بعد مفاتحة الجهة القطاعية المعنية ويكون قراره هذا قابلا للطعن امام رئيس جهاز تسجيل </a:t>
            </a:r>
            <a:r>
              <a:rPr lang="ar-IQ" b="0" dirty="0" smtClean="0"/>
              <a:t>الشركات. </a:t>
            </a:r>
          </a:p>
          <a:p>
            <a:pPr algn="just" rtl="1"/>
            <a:endParaRPr lang="ar-IQ" b="0" dirty="0"/>
          </a:p>
        </p:txBody>
      </p:sp>
    </p:spTree>
    <p:extLst>
      <p:ext uri="{BB962C8B-B14F-4D97-AF65-F5344CB8AC3E}">
        <p14:creationId xmlns:p14="http://schemas.microsoft.com/office/powerpoint/2010/main" val="2313935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50</TotalTime>
  <Words>703</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Essential</vt:lpstr>
      <vt:lpstr>وزارة التعليم العالي والبحث العلمي جامعة النهرين كلية الحقوق</vt:lpstr>
      <vt:lpstr>     المحاضرة الثامنة شركات الاموال</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38</cp:revision>
  <dcterms:created xsi:type="dcterms:W3CDTF">2006-08-16T00:00:00Z</dcterms:created>
  <dcterms:modified xsi:type="dcterms:W3CDTF">2024-07-03T15:33:29Z</dcterms:modified>
</cp:coreProperties>
</file>