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4/1/2022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normAutofit fontScale="90000"/>
          </a:bodyPr>
          <a:lstStyle/>
          <a:p>
            <a:r>
              <a:rPr lang="en-US" dirty="0" smtClean="0"/>
              <a:t>Comparing between the notion of contract</a:t>
            </a:r>
            <a:endParaRPr lang="en-US" dirty="0"/>
          </a:p>
        </p:txBody>
      </p:sp>
      <p:sp>
        <p:nvSpPr>
          <p:cNvPr id="3" name="Subtitle 2"/>
          <p:cNvSpPr>
            <a:spLocks noGrp="1"/>
          </p:cNvSpPr>
          <p:nvPr>
            <p:ph type="subTitle" idx="1"/>
          </p:nvPr>
        </p:nvSpPr>
        <p:spPr>
          <a:xfrm>
            <a:off x="457200" y="1676400"/>
            <a:ext cx="7772400" cy="4648200"/>
          </a:xfrm>
        </p:spPr>
        <p:txBody>
          <a:bodyPr>
            <a:normAutofit fontScale="70000" lnSpcReduction="20000"/>
          </a:bodyPr>
          <a:lstStyle/>
          <a:p>
            <a:pPr algn="l"/>
            <a:r>
              <a:rPr lang="en-US" dirty="0" smtClean="0">
                <a:solidFill>
                  <a:srgbClr val="FF0000"/>
                </a:solidFill>
              </a:rPr>
              <a:t>Q : Explain the notion of contract between Iraqi Civil Law and the law of Louisiana ?</a:t>
            </a:r>
          </a:p>
          <a:p>
            <a:pPr algn="just"/>
            <a:r>
              <a:rPr lang="en-US" dirty="0" smtClean="0"/>
              <a:t>a </a:t>
            </a:r>
            <a:r>
              <a:rPr lang="en-US" dirty="0"/>
              <a:t>brief analysis of the Louisiana Civil Code reveals that it adheres to the civil law tradition's distinct concept of obligations and contracts, incorporating the notion of an obligation as the law enforcing the will of a party and incorporating the French notion of vices of consent. A review of the Iraqi Civil Code reveals that it also reflects the notion of an obligation as a </a:t>
            </a:r>
            <a:r>
              <a:rPr lang="en-US" dirty="0" smtClean="0"/>
              <a:t>vinculum </a:t>
            </a:r>
            <a:r>
              <a:rPr lang="en-US" dirty="0" err="1" smtClean="0"/>
              <a:t>juris</a:t>
            </a:r>
            <a:r>
              <a:rPr lang="en-US" dirty="0"/>
              <a:t>, defining a contract as". • . the unison of an offer made by a contracting party with the acceptance of another party in a manner which establishes the effect thereof in the object of the contract."55 An Iraqi contract is valid if its object is not forbidden by law or to the prejudice of public order and morals.56 </a:t>
            </a:r>
            <a:endParaRPr lang="en-US" dirty="0"/>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between the notion of contract</a:t>
            </a:r>
          </a:p>
        </p:txBody>
      </p:sp>
      <p:sp>
        <p:nvSpPr>
          <p:cNvPr id="3" name="Content Placeholder 2"/>
          <p:cNvSpPr>
            <a:spLocks noGrp="1"/>
          </p:cNvSpPr>
          <p:nvPr>
            <p:ph idx="1"/>
          </p:nvPr>
        </p:nvSpPr>
        <p:spPr/>
        <p:txBody>
          <a:bodyPr>
            <a:normAutofit fontScale="92500"/>
          </a:bodyPr>
          <a:lstStyle/>
          <a:p>
            <a:pPr algn="just"/>
            <a:r>
              <a:rPr lang="en-US" dirty="0"/>
              <a:t>A review of the Iraqi Civil Code reveals that it also reflects the notion of an obligation as a </a:t>
            </a:r>
            <a:r>
              <a:rPr lang="en-US" dirty="0" smtClean="0"/>
              <a:t>vinculum </a:t>
            </a:r>
            <a:r>
              <a:rPr lang="en-US" dirty="0" err="1" smtClean="0"/>
              <a:t>juris</a:t>
            </a:r>
            <a:r>
              <a:rPr lang="en-US" dirty="0"/>
              <a:t>, defining a contract as". </a:t>
            </a:r>
            <a:r>
              <a:rPr lang="en-US" dirty="0" smtClean="0"/>
              <a:t> </a:t>
            </a:r>
          </a:p>
          <a:p>
            <a:pPr algn="just"/>
            <a:r>
              <a:rPr lang="en-US" dirty="0" smtClean="0"/>
              <a:t>. </a:t>
            </a:r>
            <a:r>
              <a:rPr lang="en-US" dirty="0"/>
              <a:t>the unison of an offer made by a contracting party with the acceptance of another party in a manner which establishes the effect thereof in the object of the contract</a:t>
            </a:r>
            <a:r>
              <a:rPr lang="en-US" dirty="0" smtClean="0"/>
              <a:t>." </a:t>
            </a:r>
            <a:r>
              <a:rPr lang="en-US" dirty="0"/>
              <a:t>An Iraqi contract is valid if its object is not forbidden by law or to the prejudice of public order and morals.</a:t>
            </a:r>
          </a:p>
        </p:txBody>
      </p:sp>
    </p:spTree>
    <p:extLst>
      <p:ext uri="{BB962C8B-B14F-4D97-AF65-F5344CB8AC3E}">
        <p14:creationId xmlns:p14="http://schemas.microsoft.com/office/powerpoint/2010/main" val="1648565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between the notion of contract</a:t>
            </a:r>
          </a:p>
        </p:txBody>
      </p:sp>
      <p:sp>
        <p:nvSpPr>
          <p:cNvPr id="3" name="Content Placeholder 2"/>
          <p:cNvSpPr>
            <a:spLocks noGrp="1"/>
          </p:cNvSpPr>
          <p:nvPr>
            <p:ph idx="1"/>
          </p:nvPr>
        </p:nvSpPr>
        <p:spPr/>
        <p:txBody>
          <a:bodyPr/>
          <a:lstStyle/>
          <a:p>
            <a:pPr algn="just"/>
            <a:r>
              <a:rPr lang="en-US" dirty="0"/>
              <a:t>The Iraqi Code further states that "the contract shall be null and void if the contracting party has assumed an obligation without a cause or for a cause which is legally prohibited or is in violation of public order and </a:t>
            </a:r>
            <a:r>
              <a:rPr lang="en-US" dirty="0" err="1" smtClean="0"/>
              <a:t>morals.Thus</a:t>
            </a:r>
            <a:r>
              <a:rPr lang="en-US" dirty="0"/>
              <a:t>, the Iraqi Civil Code's theory of obligations maintains the civilian concept of cause. </a:t>
            </a:r>
          </a:p>
        </p:txBody>
      </p:sp>
    </p:spTree>
    <p:extLst>
      <p:ext uri="{BB962C8B-B14F-4D97-AF65-F5344CB8AC3E}">
        <p14:creationId xmlns:p14="http://schemas.microsoft.com/office/powerpoint/2010/main" val="517179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between the notion of contract</a:t>
            </a:r>
          </a:p>
        </p:txBody>
      </p:sp>
      <p:sp>
        <p:nvSpPr>
          <p:cNvPr id="3" name="Content Placeholder 2"/>
          <p:cNvSpPr>
            <a:spLocks noGrp="1"/>
          </p:cNvSpPr>
          <p:nvPr>
            <p:ph idx="1"/>
          </p:nvPr>
        </p:nvSpPr>
        <p:spPr/>
        <p:txBody>
          <a:bodyPr>
            <a:normAutofit fontScale="85000" lnSpcReduction="10000"/>
          </a:bodyPr>
          <a:lstStyle/>
          <a:p>
            <a:pPr algn="just"/>
            <a:r>
              <a:rPr lang="en-US" dirty="0"/>
              <a:t>According to the Iraqi Code, "offer and acceptance are . . . [words] used customarily for the creation of a contract; whichever expression is made first is an offer and the second is the acceptance." </a:t>
            </a:r>
            <a:r>
              <a:rPr lang="en-US" dirty="0" smtClean="0"/>
              <a:t>This </a:t>
            </a:r>
            <a:r>
              <a:rPr lang="en-US" dirty="0"/>
              <a:t>is the primary method in which parties to an Iraqi contract express their consent. Likewise, the Iraqi code allows that consent may be vitiated by certain "defects of the will. </a:t>
            </a:r>
            <a:r>
              <a:rPr lang="en-US" dirty="0" smtClean="0"/>
              <a:t>These </a:t>
            </a:r>
            <a:r>
              <a:rPr lang="en-US" dirty="0"/>
              <a:t>are articulated as duress,' mistake,61 and "fraudulent </a:t>
            </a:r>
            <a:r>
              <a:rPr lang="en-US" dirty="0" smtClean="0"/>
              <a:t>misrepresentation with </a:t>
            </a:r>
            <a:r>
              <a:rPr lang="en-US" dirty="0"/>
              <a:t>lesion</a:t>
            </a:r>
            <a:r>
              <a:rPr lang="en-US" dirty="0" smtClean="0"/>
              <a:t>. </a:t>
            </a:r>
            <a:r>
              <a:rPr lang="en-US" dirty="0"/>
              <a:t>Thus, like the Louisiana Civil Code, the Iraqi Code retains the French-developed concept of vices of consent. </a:t>
            </a:r>
          </a:p>
          <a:p>
            <a:endParaRPr lang="en-US" dirty="0"/>
          </a:p>
        </p:txBody>
      </p:sp>
    </p:spTree>
    <p:extLst>
      <p:ext uri="{BB962C8B-B14F-4D97-AF65-F5344CB8AC3E}">
        <p14:creationId xmlns:p14="http://schemas.microsoft.com/office/powerpoint/2010/main" val="912615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between the notion of contract</a:t>
            </a:r>
          </a:p>
        </p:txBody>
      </p:sp>
      <p:sp>
        <p:nvSpPr>
          <p:cNvPr id="3" name="Content Placeholder 2"/>
          <p:cNvSpPr>
            <a:spLocks noGrp="1"/>
          </p:cNvSpPr>
          <p:nvPr>
            <p:ph idx="1"/>
          </p:nvPr>
        </p:nvSpPr>
        <p:spPr/>
        <p:txBody>
          <a:bodyPr>
            <a:normAutofit fontScale="92500" lnSpcReduction="10000"/>
          </a:bodyPr>
          <a:lstStyle/>
          <a:p>
            <a:pPr algn="just"/>
            <a:r>
              <a:rPr lang="en-US" dirty="0"/>
              <a:t>In addition, the Iraqi Civil Code requires that "[e]very obligation which has resulted from the contract must have [a legal] object attached to it . . . the object may be property be it an object of material value, a debt, a benefit, or any other pecuniary right; it may also be work or abstention from doing </a:t>
            </a:r>
            <a:r>
              <a:rPr lang="en-US" dirty="0" err="1" smtClean="0"/>
              <a:t>work.This</a:t>
            </a:r>
            <a:r>
              <a:rPr lang="en-US" dirty="0" smtClean="0"/>
              <a:t> </a:t>
            </a:r>
            <a:r>
              <a:rPr lang="en-US" dirty="0"/>
              <a:t>last phrase mirrors the Louisiana Civil Code's definition of performance, which allows performance to "consist of giving, doing, or not doing something. ' </a:t>
            </a:r>
          </a:p>
        </p:txBody>
      </p:sp>
    </p:spTree>
    <p:extLst>
      <p:ext uri="{BB962C8B-B14F-4D97-AF65-F5344CB8AC3E}">
        <p14:creationId xmlns:p14="http://schemas.microsoft.com/office/powerpoint/2010/main" val="780083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Comparing between the notion of contract</a:t>
            </a:r>
          </a:p>
        </p:txBody>
      </p:sp>
      <p:sp>
        <p:nvSpPr>
          <p:cNvPr id="3" name="Content Placeholder 2"/>
          <p:cNvSpPr>
            <a:spLocks noGrp="1"/>
          </p:cNvSpPr>
          <p:nvPr>
            <p:ph idx="1"/>
          </p:nvPr>
        </p:nvSpPr>
        <p:spPr/>
        <p:txBody>
          <a:bodyPr>
            <a:normAutofit fontScale="92500" lnSpcReduction="20000"/>
          </a:bodyPr>
          <a:lstStyle/>
          <a:p>
            <a:pPr algn="just"/>
            <a:r>
              <a:rPr lang="en-US" dirty="0"/>
              <a:t>Thus, a review of the Iraqi law of obligations reveals a familiar picture for civilian jurists. Like its Creole cousin, the Iraqi Civil Code requires, for formation of a valid contract, the following basic criteria: mutual consent, object, and just cause.65 This is a traditional civilian formula that upholds the view of an obligation as a vinculum </a:t>
            </a:r>
            <a:r>
              <a:rPr lang="en-US" dirty="0" err="1"/>
              <a:t>juris</a:t>
            </a:r>
            <a:r>
              <a:rPr lang="en-US" dirty="0"/>
              <a:t> between two persons, with a right in a thing that can be held against the world. There is no requirement for consideration, an exchange, or for a quid pro quo.</a:t>
            </a:r>
          </a:p>
          <a:p>
            <a:endParaRPr lang="en-US" dirty="0"/>
          </a:p>
        </p:txBody>
      </p:sp>
    </p:spTree>
    <p:extLst>
      <p:ext uri="{BB962C8B-B14F-4D97-AF65-F5344CB8AC3E}">
        <p14:creationId xmlns:p14="http://schemas.microsoft.com/office/powerpoint/2010/main" val="2814178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629</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Comparing between the notion of contract</vt:lpstr>
      <vt:lpstr>Comparing between the notion of contract</vt:lpstr>
      <vt:lpstr>Comparing between the notion of contract</vt:lpstr>
      <vt:lpstr>Comparing between the notion of contract</vt:lpstr>
      <vt:lpstr>Comparing between the notion of contract</vt:lpstr>
      <vt:lpstr>Comparing between the notion of contract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2022-04-01T08:32:57Z</dcterms:modified>
</cp:coreProperties>
</file>