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Concept of </a:t>
            </a:r>
            <a:r>
              <a:rPr lang="en-US" dirty="0"/>
              <a:t>vices of consent</a:t>
            </a:r>
            <a:endParaRPr lang="en-US" dirty="0"/>
          </a:p>
        </p:txBody>
      </p:sp>
      <p:sp>
        <p:nvSpPr>
          <p:cNvPr id="3" name="Subtitle 2"/>
          <p:cNvSpPr>
            <a:spLocks noGrp="1"/>
          </p:cNvSpPr>
          <p:nvPr>
            <p:ph type="subTitle" idx="1"/>
          </p:nvPr>
        </p:nvSpPr>
        <p:spPr>
          <a:xfrm>
            <a:off x="457200" y="1676400"/>
            <a:ext cx="7772400" cy="4648200"/>
          </a:xfrm>
        </p:spPr>
        <p:txBody>
          <a:bodyPr>
            <a:normAutofit/>
          </a:bodyPr>
          <a:lstStyle/>
          <a:p>
            <a:pPr algn="l"/>
            <a:r>
              <a:rPr lang="en-US" sz="2500" dirty="0" smtClean="0">
                <a:solidFill>
                  <a:schemeClr val="tx1"/>
                </a:solidFill>
              </a:rPr>
              <a:t>Introduction:-</a:t>
            </a:r>
          </a:p>
          <a:p>
            <a:pPr algn="just"/>
            <a:r>
              <a:rPr lang="en-US" sz="2500" dirty="0" smtClean="0">
                <a:solidFill>
                  <a:schemeClr val="tx1"/>
                </a:solidFill>
              </a:rPr>
              <a:t>Likewise</a:t>
            </a:r>
            <a:r>
              <a:rPr lang="en-US" sz="2500" dirty="0">
                <a:solidFill>
                  <a:schemeClr val="tx1"/>
                </a:solidFill>
              </a:rPr>
              <a:t>, the notion of consent in traditional civil law jurisdictions includes the idea that consent can be vitiated by vices of consent</a:t>
            </a:r>
            <a:r>
              <a:rPr lang="en-US" sz="2500" dirty="0" smtClean="0">
                <a:solidFill>
                  <a:schemeClr val="tx1"/>
                </a:solidFill>
              </a:rPr>
              <a:t>. </a:t>
            </a:r>
            <a:r>
              <a:rPr lang="en-US" sz="2500" dirty="0">
                <a:solidFill>
                  <a:schemeClr val="tx1"/>
                </a:solidFill>
              </a:rPr>
              <a:t>This concept is derived, not from Roman law, but from the French civilian tradition. </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rPr>
              <a:t>Q : clarify the concept of vices of consent under the Iraqi Civil Code and the law of </a:t>
            </a:r>
            <a:r>
              <a:rPr lang="en-US" dirty="0">
                <a:solidFill>
                  <a:srgbClr val="FF0000"/>
                </a:solidFill>
              </a:rPr>
              <a:t>Louisiana </a:t>
            </a:r>
            <a:r>
              <a:rPr lang="en-US" dirty="0" smtClean="0">
                <a:solidFill>
                  <a:srgbClr val="FF0000"/>
                </a:solidFill>
              </a:rPr>
              <a:t>?</a:t>
            </a:r>
          </a:p>
          <a:p>
            <a:pPr algn="just"/>
            <a:r>
              <a:rPr lang="en-US" dirty="0" smtClean="0"/>
              <a:t>It </a:t>
            </a:r>
            <a:r>
              <a:rPr lang="en-US" dirty="0"/>
              <a:t>seems that the French redactors were aware... that once the psychological processes of contracting parties were taken into account, great uncertainty would result concerning the stability of transactions. Indeed, the kinds of errors contracting parties can make are as innumerable as the kinds of more or less devious schemes a party may devise to induce another into a contract. On the other hand, distressing circumstances that may compel a party into making a contract even against his will cannot always be readily discerned... The concept of a vice of consent thus came into existence as a practical solution that allows the paying of respect to the autonomy of the parties' will without overlooking the need to maintain the security of transactions.</a:t>
            </a:r>
          </a:p>
          <a:p>
            <a:endParaRPr lang="en-US" dirty="0"/>
          </a:p>
        </p:txBody>
      </p:sp>
    </p:spTree>
    <p:extLst>
      <p:ext uri="{BB962C8B-B14F-4D97-AF65-F5344CB8AC3E}">
        <p14:creationId xmlns:p14="http://schemas.microsoft.com/office/powerpoint/2010/main" val="221693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85000" lnSpcReduction="20000"/>
          </a:bodyPr>
          <a:lstStyle/>
          <a:p>
            <a:pPr algn="just"/>
            <a:r>
              <a:rPr lang="en-US" dirty="0"/>
              <a:t>A review of the Louisiana and Iraqi Civil Codes shows that both retain these civilian characteristics. The modern Louisiana Civil Code defines an obligation as, ". .. a legal relationship whereby a person, called the obligor, is bound to render a performance in favor of another, called the </a:t>
            </a:r>
            <a:r>
              <a:rPr lang="en-US" dirty="0" err="1"/>
              <a:t>obligee</a:t>
            </a:r>
            <a:r>
              <a:rPr lang="en-US" dirty="0"/>
              <a:t>. Performance may consist of giving, doing, or not doing something.'48 Obligations can arise from contracts and other declarations of will, or directly from the law, regardless of a declaration of will, in instances such as wrongful acts, the management of the affairs of another, unjust enrichment, and other acts or facts.</a:t>
            </a:r>
          </a:p>
        </p:txBody>
      </p:sp>
    </p:spTree>
    <p:extLst>
      <p:ext uri="{BB962C8B-B14F-4D97-AF65-F5344CB8AC3E}">
        <p14:creationId xmlns:p14="http://schemas.microsoft.com/office/powerpoint/2010/main" val="420081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lstStyle/>
          <a:p>
            <a:pPr algn="just"/>
            <a:r>
              <a:rPr lang="en-US" dirty="0"/>
              <a:t>The Louisiana Civil Code reflects the civilian emphasis on consent noting, "a contract is formed by the consent of the parties established through offer and acceptance</a:t>
            </a:r>
            <a:r>
              <a:rPr lang="en-US" dirty="0" smtClean="0"/>
              <a:t>.“ The </a:t>
            </a:r>
            <a:r>
              <a:rPr lang="en-US" dirty="0"/>
              <a:t>Louisiana Civil Code also reflects the French notion of vices of consent stating that these vices consist of error, fraud, and </a:t>
            </a:r>
            <a:r>
              <a:rPr lang="en-US" dirty="0" smtClean="0"/>
              <a:t>duress.</a:t>
            </a:r>
            <a:endParaRPr lang="en-US" dirty="0"/>
          </a:p>
        </p:txBody>
      </p:sp>
    </p:spTree>
    <p:extLst>
      <p:ext uri="{BB962C8B-B14F-4D97-AF65-F5344CB8AC3E}">
        <p14:creationId xmlns:p14="http://schemas.microsoft.com/office/powerpoint/2010/main" val="2272050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92500" lnSpcReduction="20000"/>
          </a:bodyPr>
          <a:lstStyle/>
          <a:p>
            <a:pPr algn="just"/>
            <a:r>
              <a:rPr lang="en-US" dirty="0"/>
              <a:t>In order to form a valid contract, the Louisiana Civil Code, like other civil law jurisdictions, does not require consideration. Rather, in keeping with the Romanist tradition, the Louisiana Civil Code requires only that there be the consent of the parties, a lawful object, and just cause. 2 Under Louisiana law, "[c]</a:t>
            </a:r>
            <a:r>
              <a:rPr lang="en-US" dirty="0" err="1"/>
              <a:t>ause</a:t>
            </a:r>
            <a:r>
              <a:rPr lang="en-US" dirty="0"/>
              <a:t> is the reason why a party obligates himself</a:t>
            </a:r>
            <a:r>
              <a:rPr lang="en-US" dirty="0" smtClean="0"/>
              <a:t>." </a:t>
            </a:r>
            <a:r>
              <a:rPr lang="en-US" dirty="0"/>
              <a:t>The cause of an obligation is unlawful when the enforcement of the obligation would produce a result prohibited by law or against public </a:t>
            </a:r>
            <a:r>
              <a:rPr lang="en-US" dirty="0" smtClean="0"/>
              <a:t>policy.</a:t>
            </a:r>
            <a:endParaRPr lang="en-US" dirty="0"/>
          </a:p>
          <a:p>
            <a:pPr algn="just"/>
            <a:endParaRPr lang="en-US" dirty="0"/>
          </a:p>
        </p:txBody>
      </p:sp>
    </p:spTree>
    <p:extLst>
      <p:ext uri="{BB962C8B-B14F-4D97-AF65-F5344CB8AC3E}">
        <p14:creationId xmlns:p14="http://schemas.microsoft.com/office/powerpoint/2010/main" val="347563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488</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Concept of vices of consent</vt:lpstr>
      <vt:lpstr>Concept of vices of consent</vt:lpstr>
      <vt:lpstr>Concept of vices of consent</vt:lpstr>
      <vt:lpstr>Concept of vices of consent</vt:lpstr>
      <vt:lpstr>Concept of vices of consent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2022-04-01T08:24:28Z</dcterms:modified>
</cp:coreProperties>
</file>