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1" autoAdjust="0"/>
  </p:normalViewPr>
  <p:slideViewPr>
    <p:cSldViewPr>
      <p:cViewPr varScale="1">
        <p:scale>
          <a:sx n="82" d="100"/>
          <a:sy n="82" d="100"/>
        </p:scale>
        <p:origin x="-10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62E81-05D7-497F-B45E-095AADFB94C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A7FA7-CCC3-4D2E-98C5-FDC5D2253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7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chemeClr val="tx1"/>
                </a:solidFill>
              </a:rPr>
              <a:t>Fifth  </a:t>
            </a:r>
            <a:r>
              <a:rPr lang="en-US" b="1" dirty="0" smtClean="0">
                <a:solidFill>
                  <a:schemeClr val="tx1"/>
                </a:solidFill>
              </a:rPr>
              <a:t>lecture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Contents of constitution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09800"/>
            <a:ext cx="7594601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What is the  preamble? </a:t>
            </a:r>
            <a:r>
              <a:rPr lang="ar-IQ" dirty="0" smtClean="0"/>
              <a:t>ماهي الديباجة</a:t>
            </a:r>
            <a:endParaRPr lang="en-US" dirty="0"/>
          </a:p>
          <a:p>
            <a:r>
              <a:rPr lang="en-US" dirty="0"/>
              <a:t>Most constitutions have some preamble. A preamble narrates </a:t>
            </a:r>
            <a:r>
              <a:rPr lang="en-US" dirty="0" smtClean="0"/>
              <a:t>the</a:t>
            </a:r>
            <a:r>
              <a:rPr lang="ar-IQ" dirty="0" smtClean="0"/>
              <a:t> </a:t>
            </a:r>
            <a:r>
              <a:rPr lang="en-US" dirty="0" smtClean="0"/>
              <a:t>steps </a:t>
            </a:r>
            <a:r>
              <a:rPr lang="en-US" dirty="0"/>
              <a:t>by which the constitution has come to be passed. It also </a:t>
            </a:r>
            <a:r>
              <a:rPr lang="en-US" dirty="0" err="1" smtClean="0"/>
              <a:t>enumer-ates</a:t>
            </a:r>
            <a:r>
              <a:rPr lang="en-US" dirty="0" smtClean="0"/>
              <a:t> </a:t>
            </a:r>
            <a:r>
              <a:rPr lang="en-US" dirty="0"/>
              <a:t>the general principles and aims which have inspired the </a:t>
            </a:r>
            <a:r>
              <a:rPr lang="en-US" dirty="0" smtClean="0"/>
              <a:t>makers</a:t>
            </a:r>
            <a:endParaRPr lang="ar-IQ" dirty="0" smtClean="0"/>
          </a:p>
          <a:p>
            <a:pPr algn="r" rtl="1"/>
            <a:r>
              <a:rPr lang="ar-IQ" dirty="0" smtClean="0"/>
              <a:t>تحتوي </a:t>
            </a:r>
            <a:r>
              <a:rPr lang="ar-IQ" dirty="0"/>
              <a:t>معظم الدساتير على بعض الديباجة. تروي الديباجة الخطوات التي تم بها إقرار الدستور. كما </a:t>
            </a:r>
            <a:r>
              <a:rPr lang="ar-IQ" dirty="0" smtClean="0"/>
              <a:t>أنه</a:t>
            </a:r>
            <a:r>
              <a:rPr lang="ar-IQ" dirty="0"/>
              <a:t>ا</a:t>
            </a:r>
            <a:r>
              <a:rPr lang="ar-IQ" dirty="0" smtClean="0"/>
              <a:t> </a:t>
            </a:r>
            <a:r>
              <a:rPr lang="ar-IQ" dirty="0"/>
              <a:t>يعدد- </a:t>
            </a:r>
            <a:r>
              <a:rPr lang="ar-IQ" dirty="0" smtClean="0"/>
              <a:t>تتناول </a:t>
            </a:r>
            <a:r>
              <a:rPr lang="ar-IQ" dirty="0"/>
              <a:t>المبادئ والأهداف العامة التي ألهمت </a:t>
            </a:r>
            <a:r>
              <a:rPr lang="ar-IQ" dirty="0" smtClean="0"/>
              <a:t>صانعيها.</a:t>
            </a:r>
            <a:endParaRPr lang="en-US" dirty="0" smtClean="0"/>
          </a:p>
          <a:p>
            <a:r>
              <a:rPr lang="en-US" dirty="0"/>
              <a:t>the legal value of the </a:t>
            </a:r>
            <a:r>
              <a:rPr lang="en-US" dirty="0" smtClean="0">
                <a:solidFill>
                  <a:srgbClr val="323232"/>
                </a:solidFill>
              </a:rPr>
              <a:t>preamble</a:t>
            </a:r>
          </a:p>
          <a:p>
            <a:r>
              <a:rPr lang="ar-IQ" dirty="0" smtClean="0">
                <a:solidFill>
                  <a:srgbClr val="323232"/>
                </a:solidFill>
              </a:rPr>
              <a:t>ناقش القيمة القانونية للديباجة؟</a:t>
            </a:r>
          </a:p>
          <a:p>
            <a:r>
              <a:rPr lang="en-US" dirty="0"/>
              <a:t>(A) Some constitutional writers say that a preamble to a constitution is not itself part of the constitution.  It has just amoral value.</a:t>
            </a:r>
          </a:p>
          <a:p>
            <a:r>
              <a:rPr lang="en-US" dirty="0"/>
              <a:t>(B) Others maintain that the preamble is an integral part of the</a:t>
            </a:r>
          </a:p>
          <a:p>
            <a:r>
              <a:rPr lang="en-US" dirty="0"/>
              <a:t>constitution. It acts as a restraint on those who exercise legislative or executive power. It also binds the </a:t>
            </a:r>
            <a:r>
              <a:rPr lang="en-US" dirty="0" smtClean="0"/>
              <a:t>authorities </a:t>
            </a:r>
            <a:r>
              <a:rPr lang="en-US" dirty="0"/>
              <a:t>concerned to pursue </a:t>
            </a:r>
            <a:r>
              <a:rPr lang="en-US" dirty="0" smtClean="0"/>
              <a:t>certain </a:t>
            </a:r>
            <a:r>
              <a:rPr lang="en-US" dirty="0"/>
              <a:t>economic and social policies</a:t>
            </a:r>
            <a:r>
              <a:rPr lang="en-US" dirty="0" smtClean="0"/>
              <a:t>.</a:t>
            </a:r>
          </a:p>
          <a:p>
            <a:pPr algn="r" rtl="1"/>
            <a:r>
              <a:rPr lang="ar-IQ" dirty="0" smtClean="0"/>
              <a:t>بعض </a:t>
            </a:r>
            <a:r>
              <a:rPr lang="ar-IQ" dirty="0"/>
              <a:t>كتاب الدستور </a:t>
            </a:r>
            <a:r>
              <a:rPr lang="ar-IQ" dirty="0" smtClean="0"/>
              <a:t>يرى ان ديباجة </a:t>
            </a:r>
            <a:r>
              <a:rPr lang="ar-IQ" dirty="0"/>
              <a:t>الدستور ليست في حد ذاتها جزءًا من الدستور. </a:t>
            </a:r>
            <a:r>
              <a:rPr lang="ar-IQ" dirty="0" smtClean="0"/>
              <a:t>ولها </a:t>
            </a:r>
            <a:r>
              <a:rPr lang="ar-IQ" dirty="0"/>
              <a:t>قيمة </a:t>
            </a:r>
            <a:r>
              <a:rPr lang="ar-IQ" dirty="0" smtClean="0"/>
              <a:t>أخلاقية فقط. (</a:t>
            </a:r>
            <a:r>
              <a:rPr lang="ar-IQ" dirty="0"/>
              <a:t>ب) ويرى آخرون أن الديباجة جزء لا يتجزأ </a:t>
            </a:r>
            <a:r>
              <a:rPr lang="ar-IQ" dirty="0" smtClean="0"/>
              <a:t>من الدستور</a:t>
            </a:r>
            <a:r>
              <a:rPr lang="ar-IQ" dirty="0"/>
              <a:t>. </a:t>
            </a:r>
            <a:r>
              <a:rPr lang="ar-IQ" dirty="0" smtClean="0"/>
              <a:t>فهي </a:t>
            </a:r>
            <a:r>
              <a:rPr lang="ar-IQ" dirty="0"/>
              <a:t>بمثابة تقييد لأولئك الذين يمارسون السلطة التشريعية أو التنفيذية. كما يلزم السلطات المعنية باتباع سياسات اقتصادية واجتماعية معينة.</a:t>
            </a:r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Preamble of constitution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ar-IQ" dirty="0" smtClean="0">
                <a:solidFill>
                  <a:schemeClr val="tx1"/>
                </a:solidFill>
              </a:rPr>
              <a:t>ديباجة الدستور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86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650</TotalTime>
  <Words>213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Waveform</vt:lpstr>
      <vt:lpstr>Fifth  lecture Contents of constitution</vt:lpstr>
      <vt:lpstr>Preamble of constitution ديباجة الدستور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45</cp:revision>
  <dcterms:created xsi:type="dcterms:W3CDTF">2023-10-19T13:04:37Z</dcterms:created>
  <dcterms:modified xsi:type="dcterms:W3CDTF">2023-11-10T14:37:05Z</dcterms:modified>
</cp:coreProperties>
</file>