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772400" cy="1295400"/>
          </a:xfrm>
        </p:spPr>
        <p:txBody>
          <a:bodyPr>
            <a:normAutofit fontScale="90000"/>
          </a:bodyPr>
          <a:lstStyle/>
          <a:p>
            <a:r>
              <a:rPr lang="en-US" smtClean="0"/>
              <a:t/>
            </a:r>
            <a:br>
              <a:rPr lang="en-US" smtClean="0"/>
            </a:br>
            <a:r>
              <a:rPr lang="en-US" smtClean="0"/>
              <a:t>lecture 1</a:t>
            </a:r>
            <a:r>
              <a:rPr lang="en-US"/>
              <a:t/>
            </a:r>
            <a:br>
              <a:rPr lang="en-US"/>
            </a:br>
            <a:r>
              <a:rPr lang="en-US" smtClean="0"/>
              <a:t>COMPARING </a:t>
            </a:r>
            <a:r>
              <a:rPr lang="en-US" dirty="0"/>
              <a:t>THE FORMATION OF OBLIGATIONS</a:t>
            </a:r>
            <a:br>
              <a:rPr lang="en-US" dirty="0"/>
            </a:br>
            <a:endParaRPr lang="en-US" dirty="0"/>
          </a:p>
        </p:txBody>
      </p:sp>
      <p:sp>
        <p:nvSpPr>
          <p:cNvPr id="3" name="Subtitle 2"/>
          <p:cNvSpPr>
            <a:spLocks noGrp="1"/>
          </p:cNvSpPr>
          <p:nvPr>
            <p:ph type="subTitle" idx="1"/>
          </p:nvPr>
        </p:nvSpPr>
        <p:spPr>
          <a:xfrm>
            <a:off x="457200" y="1676400"/>
            <a:ext cx="7772400" cy="4648200"/>
          </a:xfrm>
        </p:spPr>
        <p:txBody>
          <a:bodyPr>
            <a:normAutofit fontScale="85000" lnSpcReduction="10000"/>
          </a:bodyPr>
          <a:lstStyle/>
          <a:p>
            <a:pPr algn="l"/>
            <a:r>
              <a:rPr lang="en-US" dirty="0">
                <a:solidFill>
                  <a:schemeClr val="tx1"/>
                </a:solidFill>
              </a:rPr>
              <a:t>Q : compare the formation of obligations under the Iraqi Civil Code and the law of ?</a:t>
            </a:r>
          </a:p>
          <a:p>
            <a:pPr algn="just"/>
            <a:r>
              <a:rPr lang="en-US" dirty="0">
                <a:solidFill>
                  <a:schemeClr val="tx1"/>
                </a:solidFill>
              </a:rPr>
              <a:t>Another characteristic quality of the traditional civil law system is the manner in which obligations or contracts are formed. In contrast to common law, which envisions a contract as a relationship involving a </a:t>
            </a:r>
            <a:r>
              <a:rPr lang="en-US" dirty="0" err="1">
                <a:solidFill>
                  <a:schemeClr val="tx1"/>
                </a:solidFill>
              </a:rPr>
              <a:t>quidpro</a:t>
            </a:r>
            <a:r>
              <a:rPr lang="en-US" dirty="0">
                <a:solidFill>
                  <a:schemeClr val="tx1"/>
                </a:solidFill>
              </a:rPr>
              <a:t> quo, traditional civil law regards an obligation as a vinculum </a:t>
            </a:r>
            <a:r>
              <a:rPr lang="en-US" dirty="0" err="1">
                <a:solidFill>
                  <a:schemeClr val="tx1"/>
                </a:solidFill>
              </a:rPr>
              <a:t>juris</a:t>
            </a:r>
            <a:r>
              <a:rPr lang="en-US" dirty="0">
                <a:solidFill>
                  <a:schemeClr val="tx1"/>
                </a:solidFill>
              </a:rPr>
              <a:t> between two persons, with a right in a thing that can be held against the world." n In other words, civilians view a legal obligation, not as an exchange, but as the law enforcing the will of a party</a:t>
            </a:r>
            <a:r>
              <a:rPr lang="en-US" dirty="0"/>
              <a:t>.</a:t>
            </a:r>
          </a:p>
          <a:p>
            <a:pPr algn="l"/>
            <a:endParaRPr lang="en-US" dirty="0"/>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THE FORMATION OF OBLIGATIONS</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Most historians credit medieval canonists with creating the idea that a bare agreement-an intersection of wills unattended by formalities-constituted the law between the </a:t>
            </a:r>
            <a:r>
              <a:rPr lang="en-US" dirty="0" smtClean="0"/>
              <a:t>parties. </a:t>
            </a:r>
            <a:r>
              <a:rPr lang="en-US" dirty="0"/>
              <a:t>The original definition in Roman law, defining an obligation as a bond, or </a:t>
            </a:r>
            <a:r>
              <a:rPr lang="en-US" dirty="0" err="1"/>
              <a:t>viculum</a:t>
            </a:r>
            <a:r>
              <a:rPr lang="en-US" dirty="0"/>
              <a:t>, remains in contemporary civil law systems. In accordance with that definition, an obligation is personal in nature. Parties are bound because the law acts to enforce the will of a </a:t>
            </a:r>
            <a:r>
              <a:rPr lang="en-US" dirty="0" smtClean="0"/>
              <a:t>party. </a:t>
            </a:r>
            <a:r>
              <a:rPr lang="en-US" dirty="0"/>
              <a:t>The implication is that civil law system contracts do not require consideration-only the consent of the parties, an object, and a just cause.</a:t>
            </a:r>
          </a:p>
        </p:txBody>
      </p:sp>
    </p:spTree>
    <p:extLst>
      <p:ext uri="{BB962C8B-B14F-4D97-AF65-F5344CB8AC3E}">
        <p14:creationId xmlns:p14="http://schemas.microsoft.com/office/powerpoint/2010/main" val="79537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THE FORMATION OF OBLIGATIONS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Professor Saul </a:t>
            </a:r>
            <a:r>
              <a:rPr lang="en-US" dirty="0" err="1"/>
              <a:t>Litvinoff</a:t>
            </a:r>
            <a:r>
              <a:rPr lang="en-US" dirty="0"/>
              <a:t> writes: It is not an overstatement to say that in the many centuries that have elapsed since Roman times all contracts have become consensual, that is, all contracts, with very few exceptions, can be validly formed by mere consent. It is as if the classic Roman category of consensual contracts, originally limited to four types, was expanded to cover the whole spectrum of contract. As a result of that expansion, for which jurists of the canonist school take a great part of the responsibility, modem legal systems of the French family allow private parties to bind themselves by their consent alone provided that, perhaps as a remnant of Roman caution, such consent is given for a reason, or cause, and further provided that such reason, or cause, is lawful.' </a:t>
            </a:r>
          </a:p>
        </p:txBody>
      </p:sp>
    </p:spTree>
    <p:extLst>
      <p:ext uri="{BB962C8B-B14F-4D97-AF65-F5344CB8AC3E}">
        <p14:creationId xmlns:p14="http://schemas.microsoft.com/office/powerpoint/2010/main" val="93161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THE FORMATION OF OBLIGATIONS</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The notion of cause has become a characteristic mark of a civilian system. In civil law systems, [</a:t>
            </a:r>
            <a:r>
              <a:rPr lang="en-US" dirty="0" err="1"/>
              <a:t>i</a:t>
            </a:r>
            <a:r>
              <a:rPr lang="en-US" dirty="0"/>
              <a:t>]f there is no cause, the obligation is as ineffectual as a Roman </a:t>
            </a:r>
            <a:r>
              <a:rPr lang="en-US" dirty="0" err="1"/>
              <a:t>nudum</a:t>
            </a:r>
            <a:r>
              <a:rPr lang="en-US" dirty="0"/>
              <a:t> </a:t>
            </a:r>
            <a:r>
              <a:rPr lang="en-US" dirty="0" err="1"/>
              <a:t>pactum</a:t>
            </a:r>
            <a:r>
              <a:rPr lang="en-US" dirty="0"/>
              <a:t>. In demanding a cause in order to give binding force to an obligation, the law makes certain that persons have a reason to limit their freedom by the bond of obligation, If there is no such reason then there is no bond, and freedom from obligation is restored to the person who thus had bound himself. The will of contracting parties is thereby protected without encroaching upon their freedom, as it must be presumed that reason governs human choices.</a:t>
            </a:r>
          </a:p>
        </p:txBody>
      </p:sp>
    </p:spTree>
    <p:extLst>
      <p:ext uri="{BB962C8B-B14F-4D97-AF65-F5344CB8AC3E}">
        <p14:creationId xmlns:p14="http://schemas.microsoft.com/office/powerpoint/2010/main" val="1388251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500</Words>
  <Application>Microsoft Office PowerPoint</Application>
  <PresentationFormat>On-screen Show (4:3)</PresentationFormat>
  <Paragraphs>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lecture 1 COMPARING THE FORMATION OF OBLIGATIONS </vt:lpstr>
      <vt:lpstr>COMPARING THE FORMATION OF OBLIGATIONS </vt:lpstr>
      <vt:lpstr>COMPARING THE FORMATION OF OBLIGATIONS </vt:lpstr>
      <vt:lpstr>COMPARING THE FORMATION OF OBLIGATIONS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3</cp:revision>
  <dcterms:created xsi:type="dcterms:W3CDTF">2022-04-01T08:00:19Z</dcterms:created>
  <dcterms:modified xsi:type="dcterms:W3CDTF">2023-10-31T16:59:32Z</dcterms:modified>
</cp:coreProperties>
</file>