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lstStyle/>
          <a:p>
            <a:r>
              <a:rPr lang="en-US" dirty="0" smtClean="0"/>
              <a:t>Lecture 2</a:t>
            </a:r>
            <a:endParaRPr lang="en-US" dirty="0"/>
          </a:p>
        </p:txBody>
      </p:sp>
      <p:sp>
        <p:nvSpPr>
          <p:cNvPr id="3" name="Subtitle 2"/>
          <p:cNvSpPr>
            <a:spLocks noGrp="1"/>
          </p:cNvSpPr>
          <p:nvPr>
            <p:ph type="subTitle" idx="1"/>
          </p:nvPr>
        </p:nvSpPr>
        <p:spPr>
          <a:xfrm>
            <a:off x="457200" y="1676400"/>
            <a:ext cx="7772400" cy="4648200"/>
          </a:xfrm>
        </p:spPr>
        <p:txBody>
          <a:bodyPr>
            <a:normAutofit lnSpcReduction="10000"/>
          </a:bodyPr>
          <a:lstStyle/>
          <a:p>
            <a:pPr algn="just"/>
            <a:r>
              <a:rPr lang="en-US" sz="3000" dirty="0" smtClean="0">
                <a:solidFill>
                  <a:schemeClr val="tx1"/>
                </a:solidFill>
              </a:rPr>
              <a:t>Introduction:</a:t>
            </a:r>
          </a:p>
          <a:p>
            <a:pPr algn="just"/>
            <a:r>
              <a:rPr lang="en-US" sz="3000" dirty="0" smtClean="0">
                <a:solidFill>
                  <a:schemeClr val="tx1"/>
                </a:solidFill>
              </a:rPr>
              <a:t>In </a:t>
            </a:r>
            <a:r>
              <a:rPr lang="en-US" sz="3000" dirty="0">
                <a:solidFill>
                  <a:schemeClr val="tx1"/>
                </a:solidFill>
              </a:rPr>
              <a:t>keeping with Roman tradition, the Louisiana Civil Code recognizes the traditional civil law divisions of property.7" Article 477 of the Louisiana Civil Code defines ownership as ". . .the right that confers on a person direct, immediate, and exclusive authority over a thing. The owner of a thing may use, enjoy, and dispose of it within the limits and conditions established by the law. </a:t>
            </a:r>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2</a:t>
            </a:r>
          </a:p>
        </p:txBody>
      </p:sp>
      <p:sp>
        <p:nvSpPr>
          <p:cNvPr id="3" name="Content Placeholder 2"/>
          <p:cNvSpPr>
            <a:spLocks noGrp="1"/>
          </p:cNvSpPr>
          <p:nvPr>
            <p:ph idx="1"/>
          </p:nvPr>
        </p:nvSpPr>
        <p:spPr/>
        <p:txBody>
          <a:bodyPr>
            <a:normAutofit fontScale="92500" lnSpcReduction="20000"/>
          </a:bodyPr>
          <a:lstStyle/>
          <a:p>
            <a:pPr algn="just"/>
            <a:r>
              <a:rPr lang="en-US" dirty="0" smtClean="0"/>
              <a:t>Q : define the concept of  </a:t>
            </a:r>
            <a:r>
              <a:rPr lang="en-US" dirty="0" err="1" smtClean="0"/>
              <a:t>usufract</a:t>
            </a:r>
            <a:r>
              <a:rPr lang="en-US" dirty="0" smtClean="0"/>
              <a:t>?</a:t>
            </a:r>
          </a:p>
          <a:p>
            <a:pPr algn="just"/>
            <a:r>
              <a:rPr lang="en-US" dirty="0" smtClean="0"/>
              <a:t>The </a:t>
            </a:r>
            <a:r>
              <a:rPr lang="en-US" dirty="0"/>
              <a:t>Louisiana Civil Code allows for someone to convey only the </a:t>
            </a:r>
            <a:r>
              <a:rPr lang="en-US" dirty="0" err="1"/>
              <a:t>usus</a:t>
            </a:r>
            <a:r>
              <a:rPr lang="en-US" dirty="0"/>
              <a:t> of a thing, conferring in favor of a person a specified use of an estate less than full enjoyment (not the </a:t>
            </a:r>
            <a:r>
              <a:rPr lang="en-US" dirty="0" err="1"/>
              <a:t>abusus</a:t>
            </a:r>
            <a:r>
              <a:rPr lang="en-US" dirty="0"/>
              <a:t> or </a:t>
            </a:r>
            <a:r>
              <a:rPr lang="en-US" dirty="0" err="1"/>
              <a:t>fructus</a:t>
            </a:r>
            <a:r>
              <a:rPr lang="en-US" dirty="0"/>
              <a:t>.) This is referred to as the right of use. </a:t>
            </a:r>
            <a:r>
              <a:rPr lang="en-US" dirty="0" smtClean="0"/>
              <a:t> </a:t>
            </a:r>
            <a:r>
              <a:rPr lang="en-US" dirty="0"/>
              <a:t>The Louisiana Civil Code also recognizes a variation on the right of use called the specific right of habitation, which is a nontransferable real right of a natural person to dwell in the house of another</a:t>
            </a:r>
            <a:r>
              <a:rPr lang="en-US" dirty="0" smtClean="0"/>
              <a:t>.</a:t>
            </a:r>
            <a:endParaRPr lang="en-US" dirty="0"/>
          </a:p>
        </p:txBody>
      </p:sp>
    </p:spTree>
    <p:extLst>
      <p:ext uri="{BB962C8B-B14F-4D97-AF65-F5344CB8AC3E}">
        <p14:creationId xmlns:p14="http://schemas.microsoft.com/office/powerpoint/2010/main" val="3688098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2</a:t>
            </a:r>
          </a:p>
        </p:txBody>
      </p:sp>
      <p:sp>
        <p:nvSpPr>
          <p:cNvPr id="3" name="Content Placeholder 2"/>
          <p:cNvSpPr>
            <a:spLocks noGrp="1"/>
          </p:cNvSpPr>
          <p:nvPr>
            <p:ph idx="1"/>
          </p:nvPr>
        </p:nvSpPr>
        <p:spPr/>
        <p:txBody>
          <a:bodyPr>
            <a:normAutofit fontScale="85000" lnSpcReduction="10000"/>
          </a:bodyPr>
          <a:lstStyle/>
          <a:p>
            <a:pPr algn="just"/>
            <a:r>
              <a:rPr lang="en-US" dirty="0"/>
              <a:t>The civilian concept of usufruct is embodied in Article 535 of the Louisiana Civil Code. "Usufruct is a real right of limited duration on the property of another. The features of the right vary with the </a:t>
            </a:r>
            <a:r>
              <a:rPr lang="en-US" dirty="0" smtClean="0"/>
              <a:t>nature of </a:t>
            </a:r>
            <a:r>
              <a:rPr lang="en-US" dirty="0"/>
              <a:t>the things subject to it as consumables or movables</a:t>
            </a:r>
            <a:r>
              <a:rPr lang="en-US" dirty="0" smtClean="0"/>
              <a:t>."' </a:t>
            </a:r>
            <a:r>
              <a:rPr lang="en-US" dirty="0"/>
              <a:t>The person who owns the usufruct, the </a:t>
            </a:r>
            <a:r>
              <a:rPr lang="en-US" dirty="0" err="1"/>
              <a:t>usufructuary</a:t>
            </a:r>
            <a:r>
              <a:rPr lang="en-US" dirty="0"/>
              <a:t>, is entitled to the use and fruits of the thing subject to </a:t>
            </a:r>
            <a:r>
              <a:rPr lang="en-US" dirty="0" smtClean="0"/>
              <a:t>usufruct. Further</a:t>
            </a:r>
            <a:r>
              <a:rPr lang="en-US" dirty="0"/>
              <a:t>, in keeping with the Roman tradition, the Louisiana Civil Code contains the concept of servitudes, defining a servitude as"... a charge on a </a:t>
            </a:r>
            <a:r>
              <a:rPr lang="en-US" dirty="0" err="1"/>
              <a:t>servient</a:t>
            </a:r>
            <a:r>
              <a:rPr lang="en-US" dirty="0"/>
              <a:t> estate for the benefit of a dominant estate."</a:t>
            </a:r>
          </a:p>
          <a:p>
            <a:endParaRPr lang="en-US" dirty="0"/>
          </a:p>
        </p:txBody>
      </p:sp>
    </p:spTree>
    <p:extLst>
      <p:ext uri="{BB962C8B-B14F-4D97-AF65-F5344CB8AC3E}">
        <p14:creationId xmlns:p14="http://schemas.microsoft.com/office/powerpoint/2010/main" val="315238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2</a:t>
            </a:r>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Q : Define the concept of movable and immovable property?</a:t>
            </a:r>
          </a:p>
          <a:p>
            <a:pPr algn="just"/>
            <a:r>
              <a:rPr lang="en-US" dirty="0" smtClean="0"/>
              <a:t>The </a:t>
            </a:r>
            <a:r>
              <a:rPr lang="en-US" dirty="0"/>
              <a:t>Iraqi Civil Code, while faithful to the civilian tradition, contains an interesting blend of those principles derived from Roman law and Islamic property law. Like its American relative, the Iraqi Civil Code expresses the division of property into the subsets of immovable and movable </a:t>
            </a:r>
            <a:r>
              <a:rPr lang="en-US" dirty="0" smtClean="0"/>
              <a:t>property. </a:t>
            </a:r>
            <a:r>
              <a:rPr lang="en-US" dirty="0"/>
              <a:t>According to the Iraqi Civil Code, immovable property consists of "every thing that is fixed so that it would be impossible to move or convert it without causing damage thereto such as land, buildings, plant(</a:t>
            </a:r>
            <a:r>
              <a:rPr lang="en-US" dirty="0" err="1"/>
              <a:t>ations</a:t>
            </a:r>
            <a:r>
              <a:rPr lang="en-US" dirty="0"/>
              <a:t>), bridges, dams, and mines</a:t>
            </a:r>
            <a:r>
              <a:rPr lang="en-US"/>
              <a:t>. </a:t>
            </a:r>
            <a:r>
              <a:rPr lang="en-US" smtClean="0"/>
              <a:t> </a:t>
            </a:r>
            <a:r>
              <a:rPr lang="en-US" dirty="0"/>
              <a:t>Movable property consists of "anything which can be moved and converted without causing damage thereto and includes currency .... commodities ... , animals, and things that can be </a:t>
            </a:r>
            <a:r>
              <a:rPr lang="en-US" dirty="0" smtClean="0"/>
              <a:t>"measured </a:t>
            </a:r>
            <a:r>
              <a:rPr lang="en-US" dirty="0"/>
              <a:t>by volume </a:t>
            </a:r>
            <a:r>
              <a:rPr lang="en-US" dirty="0" smtClean="0"/>
              <a:t>....”. </a:t>
            </a:r>
            <a:endParaRPr lang="en-US" dirty="0"/>
          </a:p>
        </p:txBody>
      </p:sp>
    </p:spTree>
    <p:extLst>
      <p:ext uri="{BB962C8B-B14F-4D97-AF65-F5344CB8AC3E}">
        <p14:creationId xmlns:p14="http://schemas.microsoft.com/office/powerpoint/2010/main" val="3436906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436</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Lecture 2</vt:lpstr>
      <vt:lpstr>Lecture 2</vt:lpstr>
      <vt:lpstr>Lecture 2</vt:lpstr>
      <vt:lpstr>Lecture 2</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2023-10-31T16:57:17Z</dcterms:modified>
</cp:coreProperties>
</file>