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3</a:t>
            </a:r>
            <a:endParaRPr lang="en-US" dirty="0"/>
          </a:p>
        </p:txBody>
      </p:sp>
      <p:sp>
        <p:nvSpPr>
          <p:cNvPr id="3" name="Subtitle 2"/>
          <p:cNvSpPr>
            <a:spLocks noGrp="1"/>
          </p:cNvSpPr>
          <p:nvPr>
            <p:ph type="subTitle" idx="1"/>
          </p:nvPr>
        </p:nvSpPr>
        <p:spPr>
          <a:xfrm>
            <a:off x="457200" y="1676400"/>
            <a:ext cx="7772400" cy="4648200"/>
          </a:xfrm>
        </p:spPr>
        <p:txBody>
          <a:bodyPr>
            <a:normAutofit fontScale="70000" lnSpcReduction="20000"/>
          </a:bodyPr>
          <a:lstStyle/>
          <a:p>
            <a:pPr algn="l"/>
            <a:r>
              <a:rPr lang="en-US" dirty="0" smtClean="0">
                <a:solidFill>
                  <a:srgbClr val="FF0000"/>
                </a:solidFill>
              </a:rPr>
              <a:t>Define the concept of ownership?</a:t>
            </a:r>
          </a:p>
          <a:p>
            <a:pPr algn="just"/>
            <a:r>
              <a:rPr lang="en-US" sz="3500" dirty="0">
                <a:solidFill>
                  <a:schemeClr val="tx1"/>
                </a:solidFill>
              </a:rPr>
              <a:t>The Preliminary Part of the Iraqi Civil Code recognizes six principal rights in rem: ownership, disposal, usufruct, use, habitation, servitudes, and leases</a:t>
            </a:r>
            <a:r>
              <a:rPr lang="en-US" sz="3500" dirty="0" smtClean="0">
                <a:solidFill>
                  <a:schemeClr val="tx1"/>
                </a:solidFill>
              </a:rPr>
              <a:t>. </a:t>
            </a:r>
            <a:r>
              <a:rPr lang="en-US" sz="3500" dirty="0">
                <a:solidFill>
                  <a:schemeClr val="tx1"/>
                </a:solidFill>
              </a:rPr>
              <a:t>' However, within Book 111 of the Iraqi Code, one finds two additional rights in rem: the "surface right," or </a:t>
            </a:r>
            <a:r>
              <a:rPr lang="en-US" sz="3500" dirty="0" err="1">
                <a:solidFill>
                  <a:schemeClr val="tx1"/>
                </a:solidFill>
              </a:rPr>
              <a:t>musataha</a:t>
            </a:r>
            <a:r>
              <a:rPr lang="en-US" sz="3500" dirty="0" smtClean="0">
                <a:solidFill>
                  <a:schemeClr val="tx1"/>
                </a:solidFill>
              </a:rPr>
              <a:t>,' </a:t>
            </a:r>
            <a:r>
              <a:rPr lang="en-US" sz="3500" dirty="0">
                <a:solidFill>
                  <a:schemeClr val="tx1"/>
                </a:solidFill>
              </a:rPr>
              <a:t>and a specific right termed </a:t>
            </a:r>
            <a:r>
              <a:rPr lang="en-US" sz="3500" dirty="0" err="1">
                <a:solidFill>
                  <a:schemeClr val="tx1"/>
                </a:solidFill>
              </a:rPr>
              <a:t>tasarruf</a:t>
            </a:r>
            <a:r>
              <a:rPr lang="en-US" sz="3500" dirty="0">
                <a:solidFill>
                  <a:schemeClr val="tx1"/>
                </a:solidFill>
              </a:rPr>
              <a:t> 2 Regarding ownership generally, the Iraqi Civil Code notes</a:t>
            </a:r>
          </a:p>
          <a:p>
            <a:pPr algn="just"/>
            <a:r>
              <a:rPr lang="en-US" sz="3500" dirty="0">
                <a:solidFill>
                  <a:schemeClr val="tx1"/>
                </a:solidFill>
              </a:rPr>
              <a:t>[p]</a:t>
            </a:r>
            <a:r>
              <a:rPr lang="en-US" sz="3500" dirty="0" err="1">
                <a:solidFill>
                  <a:schemeClr val="tx1"/>
                </a:solidFill>
              </a:rPr>
              <a:t>erfect</a:t>
            </a:r>
            <a:r>
              <a:rPr lang="en-US" sz="3500" dirty="0">
                <a:solidFill>
                  <a:schemeClr val="tx1"/>
                </a:solidFill>
              </a:rPr>
              <a:t> ownership vests unto the owner a right to dispose absolutely of that which he owns; through use, enjoyment, and exploitation he shall enjoy (avail himself of) the thing (</a:t>
            </a:r>
            <a:r>
              <a:rPr lang="en-US" sz="3500" dirty="0" err="1">
                <a:solidFill>
                  <a:schemeClr val="tx1"/>
                </a:solidFill>
              </a:rPr>
              <a:t>ayn</a:t>
            </a:r>
            <a:r>
              <a:rPr lang="en-US" sz="3500" dirty="0">
                <a:solidFill>
                  <a:schemeClr val="tx1"/>
                </a:solidFill>
              </a:rPr>
              <a:t>) owned as well as its fruits, crops, and produce and may dispose of the thing itself by all the allowable </a:t>
            </a:r>
            <a:r>
              <a:rPr lang="en-US" sz="3500" dirty="0" smtClean="0">
                <a:solidFill>
                  <a:schemeClr val="tx1"/>
                </a:solidFill>
              </a:rPr>
              <a:t>means.</a:t>
            </a:r>
            <a:endParaRPr lang="en-US" sz="3500" dirty="0">
              <a:solidFill>
                <a:schemeClr val="tx1"/>
              </a:solidFill>
            </a:endParaRP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Q : Define property under Iraqi law and enumerate its kinds?</a:t>
            </a:r>
          </a:p>
          <a:p>
            <a:pPr algn="just"/>
            <a:r>
              <a:rPr lang="en-US" dirty="0" smtClean="0"/>
              <a:t>like </a:t>
            </a:r>
            <a:r>
              <a:rPr lang="en-US" dirty="0"/>
              <a:t>the Louisiana Code, the Iraqi Civil Code's article defining property reflects the civil law distinction between </a:t>
            </a:r>
            <a:r>
              <a:rPr lang="en-US" dirty="0" err="1"/>
              <a:t>usus</a:t>
            </a:r>
            <a:r>
              <a:rPr lang="en-US" dirty="0"/>
              <a:t>, </a:t>
            </a:r>
            <a:r>
              <a:rPr lang="en-US" dirty="0" err="1"/>
              <a:t>fructus</a:t>
            </a:r>
            <a:r>
              <a:rPr lang="en-US" dirty="0"/>
              <a:t>, and </a:t>
            </a:r>
            <a:r>
              <a:rPr lang="en-US" dirty="0" err="1"/>
              <a:t>abusus</a:t>
            </a:r>
            <a:r>
              <a:rPr lang="en-US" dirty="0"/>
              <a:t>. This adherence to Roman principles is made express in the Iraqi articles that articulate the civilian concept of usufruct." Article1252 notes that "[</a:t>
            </a:r>
            <a:r>
              <a:rPr lang="en-US" dirty="0" err="1"/>
              <a:t>tihe</a:t>
            </a:r>
            <a:r>
              <a:rPr lang="en-US" dirty="0"/>
              <a:t> </a:t>
            </a:r>
            <a:r>
              <a:rPr lang="en-US" dirty="0" err="1"/>
              <a:t>usufructuary</a:t>
            </a:r>
            <a:r>
              <a:rPr lang="en-US" dirty="0"/>
              <a:t> may use the thing the subject matter of the usufruct and its accessories; he may acquire the fruits thereof during the period of enjoyment and the products .. . belong[</a:t>
            </a:r>
            <a:r>
              <a:rPr lang="en-US" dirty="0" err="1"/>
              <a:t>ing</a:t>
            </a:r>
            <a:r>
              <a:rPr lang="en-US" dirty="0"/>
              <a:t>] to him; he shall replenish anything of the principal thing which has been expended</a:t>
            </a:r>
            <a:r>
              <a:rPr lang="en-US" dirty="0" smtClean="0"/>
              <a:t>."</a:t>
            </a:r>
            <a:endParaRPr lang="en-US" dirty="0"/>
          </a:p>
          <a:p>
            <a:endParaRPr lang="en-US" dirty="0"/>
          </a:p>
        </p:txBody>
      </p:sp>
    </p:spTree>
    <p:extLst>
      <p:ext uri="{BB962C8B-B14F-4D97-AF65-F5344CB8AC3E}">
        <p14:creationId xmlns:p14="http://schemas.microsoft.com/office/powerpoint/2010/main" val="154384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92500" lnSpcReduction="20000"/>
          </a:bodyPr>
          <a:lstStyle/>
          <a:p>
            <a:pPr algn="just"/>
            <a:r>
              <a:rPr lang="en-US" dirty="0">
                <a:solidFill>
                  <a:srgbClr val="FF0000"/>
                </a:solidFill>
              </a:rPr>
              <a:t>Define the concept of habitation ?</a:t>
            </a:r>
          </a:p>
          <a:p>
            <a:pPr algn="just"/>
            <a:endParaRPr lang="en-US" dirty="0" smtClean="0"/>
          </a:p>
          <a:p>
            <a:pPr algn="just"/>
            <a:r>
              <a:rPr lang="en-US" dirty="0" smtClean="0"/>
              <a:t>Like </a:t>
            </a:r>
            <a:r>
              <a:rPr lang="en-US" dirty="0"/>
              <a:t>the Louisiana Code, the Iraqi Civil Code also contains specific articles allowing the conveyance of the rights of use and habitation. 6 Iraqi Article 1261 expressly states that "[t]he alienation of a benefit which is restricted to enjoyment [use] or habitation is valid., </a:t>
            </a:r>
            <a:r>
              <a:rPr lang="en-US" dirty="0" smtClean="0"/>
              <a:t> </a:t>
            </a:r>
            <a:r>
              <a:rPr lang="en-US" dirty="0"/>
              <a:t>Neither the right of use nor the right of habitation may be assigned to a third party except pursuant to an express stipulation or a strong justification</a:t>
            </a:r>
            <a:r>
              <a:rPr lang="en-US" dirty="0" smtClean="0"/>
              <a:t>.</a:t>
            </a:r>
            <a:endParaRPr lang="en-US" dirty="0"/>
          </a:p>
        </p:txBody>
      </p:sp>
    </p:spTree>
    <p:extLst>
      <p:ext uri="{BB962C8B-B14F-4D97-AF65-F5344CB8AC3E}">
        <p14:creationId xmlns:p14="http://schemas.microsoft.com/office/powerpoint/2010/main" val="347648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92500" lnSpcReduction="20000"/>
          </a:bodyPr>
          <a:lstStyle/>
          <a:p>
            <a:r>
              <a:rPr lang="en-US" dirty="0">
                <a:solidFill>
                  <a:srgbClr val="FF0000"/>
                </a:solidFill>
              </a:rPr>
              <a:t>Define the concept of servitude ?</a:t>
            </a:r>
          </a:p>
          <a:p>
            <a:pPr algn="just"/>
            <a:r>
              <a:rPr lang="en-US" dirty="0" smtClean="0"/>
              <a:t>The </a:t>
            </a:r>
            <a:r>
              <a:rPr lang="en-US" dirty="0"/>
              <a:t>Iraqi Civil Code maintains the civilian concept of the servitude, stating: "A servitude is a right which limits the enjoyment of an immovable for the benefit of another immovable belonging to another owner</a:t>
            </a:r>
            <a:r>
              <a:rPr lang="en-US" dirty="0" smtClean="0"/>
              <a:t>. </a:t>
            </a:r>
            <a:r>
              <a:rPr lang="en-US" dirty="0"/>
              <a:t>Though there are no definitional articles expressly on this point, the Iraqi Civil Code clearly envisions this as a charge on a </a:t>
            </a:r>
            <a:r>
              <a:rPr lang="en-US" dirty="0" err="1"/>
              <a:t>servient</a:t>
            </a:r>
            <a:r>
              <a:rPr lang="en-US" dirty="0"/>
              <a:t> estate for the benefit of a dominant estate, with the Iraqi articles specifically referring to dominant and </a:t>
            </a:r>
            <a:r>
              <a:rPr lang="en-US" dirty="0" err="1"/>
              <a:t>servient</a:t>
            </a:r>
            <a:r>
              <a:rPr lang="en-US" dirty="0"/>
              <a:t> immovables.9</a:t>
            </a:r>
          </a:p>
        </p:txBody>
      </p:sp>
    </p:spTree>
    <p:extLst>
      <p:ext uri="{BB962C8B-B14F-4D97-AF65-F5344CB8AC3E}">
        <p14:creationId xmlns:p14="http://schemas.microsoft.com/office/powerpoint/2010/main" val="191574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Thus, both the Louisiana and Iraqi Civil Codes, in adherence to the civilian tradition, contain common concepts regarding important aspects of the law of property. Indeed, one sees that the two codes share the same basic theory</a:t>
            </a:r>
            <a:r>
              <a:rPr lang="en-US"/>
              <a:t>. </a:t>
            </a:r>
            <a:endParaRPr lang="en-US" dirty="0"/>
          </a:p>
        </p:txBody>
      </p:sp>
    </p:spTree>
    <p:extLst>
      <p:ext uri="{BB962C8B-B14F-4D97-AF65-F5344CB8AC3E}">
        <p14:creationId xmlns:p14="http://schemas.microsoft.com/office/powerpoint/2010/main" val="207601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475</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3</vt:lpstr>
      <vt:lpstr>Lecture 3</vt:lpstr>
      <vt:lpstr>Lecture 3</vt:lpstr>
      <vt:lpstr>Lecture 3</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2023-10-31T16:56:46Z</dcterms:modified>
</cp:coreProperties>
</file>