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94" y="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96519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09393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1464502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776241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1260135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693E4A-E25E-40FF-A46B-BE87AB004A68}"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665350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693E4A-E25E-40FF-A46B-BE87AB004A68}" type="datetimeFigureOut">
              <a:rPr lang="en-US" smtClean="0"/>
              <a:t>10/31/2023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851751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693E4A-E25E-40FF-A46B-BE87AB004A68}" type="datetimeFigureOut">
              <a:rPr lang="en-US" smtClean="0"/>
              <a:t>10/31/2023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990646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693E4A-E25E-40FF-A46B-BE87AB004A68}" type="datetimeFigureOut">
              <a:rPr lang="en-US" smtClean="0"/>
              <a:t>10/31/2023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636853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693E4A-E25E-40FF-A46B-BE87AB004A68}"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719512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693E4A-E25E-40FF-A46B-BE87AB004A68}"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698196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693E4A-E25E-40FF-A46B-BE87AB004A68}" type="datetimeFigureOut">
              <a:rPr lang="en-US" smtClean="0"/>
              <a:t>10/31/2023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90A9DE-2CC5-4CB7-9DB3-780609D0E9FC}" type="slidenum">
              <a:rPr lang="en-US" smtClean="0"/>
              <a:t>‹#›</a:t>
            </a:fld>
            <a:endParaRPr lang="en-US"/>
          </a:p>
        </p:txBody>
      </p:sp>
    </p:spTree>
    <p:extLst>
      <p:ext uri="{BB962C8B-B14F-4D97-AF65-F5344CB8AC3E}">
        <p14:creationId xmlns:p14="http://schemas.microsoft.com/office/powerpoint/2010/main" val="3842168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04801"/>
            <a:ext cx="7772400" cy="1143000"/>
          </a:xfrm>
        </p:spPr>
        <p:txBody>
          <a:bodyPr>
            <a:normAutofit fontScale="90000"/>
          </a:bodyPr>
          <a:lstStyle/>
          <a:p>
            <a:r>
              <a:rPr lang="en-US" dirty="0"/>
              <a:t>Lecture 5</a:t>
            </a:r>
            <a:br>
              <a:rPr lang="en-US" dirty="0"/>
            </a:br>
            <a:r>
              <a:rPr lang="en-US" dirty="0"/>
              <a:t> </a:t>
            </a:r>
            <a:r>
              <a:rPr lang="en-US" dirty="0" smtClean="0"/>
              <a:t>The</a:t>
            </a:r>
            <a:r>
              <a:rPr lang="en-US" dirty="0"/>
              <a:t> </a:t>
            </a:r>
            <a:r>
              <a:rPr lang="en-US" dirty="0" smtClean="0"/>
              <a:t>Obligations of Principal and third party</a:t>
            </a:r>
            <a:endParaRPr lang="en-US" dirty="0"/>
          </a:p>
        </p:txBody>
      </p:sp>
      <p:sp>
        <p:nvSpPr>
          <p:cNvPr id="3" name="Subtitle 2"/>
          <p:cNvSpPr>
            <a:spLocks noGrp="1"/>
          </p:cNvSpPr>
          <p:nvPr>
            <p:ph type="subTitle" idx="1"/>
          </p:nvPr>
        </p:nvSpPr>
        <p:spPr>
          <a:xfrm>
            <a:off x="457200" y="1676400"/>
            <a:ext cx="7772400" cy="4648200"/>
          </a:xfrm>
        </p:spPr>
        <p:txBody>
          <a:bodyPr>
            <a:normAutofit fontScale="62500" lnSpcReduction="20000"/>
          </a:bodyPr>
          <a:lstStyle/>
          <a:p>
            <a:pPr algn="l"/>
            <a:r>
              <a:rPr lang="en-US" b="1" dirty="0" smtClean="0">
                <a:solidFill>
                  <a:srgbClr val="FF0000"/>
                </a:solidFill>
              </a:rPr>
              <a:t>Q : Explain </a:t>
            </a:r>
            <a:r>
              <a:rPr lang="en-US" b="1" dirty="0">
                <a:solidFill>
                  <a:srgbClr val="FF0000"/>
                </a:solidFill>
              </a:rPr>
              <a:t>the  </a:t>
            </a:r>
            <a:r>
              <a:rPr lang="en-US" b="1" dirty="0" smtClean="0">
                <a:solidFill>
                  <a:srgbClr val="FF0000"/>
                </a:solidFill>
              </a:rPr>
              <a:t>Principal's </a:t>
            </a:r>
            <a:r>
              <a:rPr lang="en-US" b="1" dirty="0">
                <a:solidFill>
                  <a:srgbClr val="FF0000"/>
                </a:solidFill>
              </a:rPr>
              <a:t>Obligations </a:t>
            </a:r>
            <a:r>
              <a:rPr lang="en-US" b="1" dirty="0" smtClean="0">
                <a:solidFill>
                  <a:srgbClr val="FF0000"/>
                </a:solidFill>
              </a:rPr>
              <a:t>under commission agency contract?</a:t>
            </a:r>
          </a:p>
          <a:p>
            <a:pPr algn="just"/>
            <a:r>
              <a:rPr lang="en-US" b="1" dirty="0"/>
              <a:t>1.  Payment of Commission:  It was already discussed that the commission agent contract is a commutative contract, obligatory for both parties, where the commission agent is entitled for a commission or a fee, a feature which distinguishes the commission agency from the ordinary agency.  It was already demonstrated that the commission is due when the transaction is concluded rather than waiting for the transaction tom be enforced, but the situation differs where the agency contains a guarantee provision, in which case the transaction has to be implemented so that the commission agent receives his commission, due to the fact that the latter guarantees the implementation of the transaction.  </a:t>
            </a:r>
          </a:p>
          <a:p>
            <a:pPr algn="just"/>
            <a:r>
              <a:rPr lang="en-US" b="1" dirty="0"/>
              <a:t>2.  Reimbursement of expenses and costs:  the </a:t>
            </a:r>
            <a:r>
              <a:rPr lang="en-US" b="1" dirty="0" smtClean="0"/>
              <a:t>law stipulates </a:t>
            </a:r>
            <a:r>
              <a:rPr lang="en-US" b="1" dirty="0"/>
              <a:t>that the principal is obliged to reimburse the commission agent for the expenses and other costs incurred by the latter in performing the agency. </a:t>
            </a:r>
          </a:p>
        </p:txBody>
      </p:sp>
    </p:spTree>
    <p:extLst>
      <p:ext uri="{BB962C8B-B14F-4D97-AF65-F5344CB8AC3E}">
        <p14:creationId xmlns:p14="http://schemas.microsoft.com/office/powerpoint/2010/main" val="517844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Lecture </a:t>
            </a:r>
            <a:r>
              <a:rPr lang="en-US" dirty="0" smtClean="0"/>
              <a:t>4</a:t>
            </a:r>
            <a:r>
              <a:rPr lang="en-US" dirty="0"/>
              <a:t/>
            </a:r>
            <a:br>
              <a:rPr lang="en-US" dirty="0"/>
            </a:br>
            <a:r>
              <a:rPr lang="en-US" dirty="0"/>
              <a:t> The Obligations of Principal and third party</a:t>
            </a:r>
          </a:p>
        </p:txBody>
      </p:sp>
      <p:sp>
        <p:nvSpPr>
          <p:cNvPr id="3" name="Content Placeholder 2"/>
          <p:cNvSpPr>
            <a:spLocks noGrp="1"/>
          </p:cNvSpPr>
          <p:nvPr>
            <p:ph idx="1"/>
          </p:nvPr>
        </p:nvSpPr>
        <p:spPr/>
        <p:txBody>
          <a:bodyPr>
            <a:normAutofit fontScale="92500" lnSpcReduction="10000"/>
          </a:bodyPr>
          <a:lstStyle/>
          <a:p>
            <a:r>
              <a:rPr lang="en-US" dirty="0" smtClean="0"/>
              <a:t>Q : Explain the </a:t>
            </a:r>
            <a:r>
              <a:rPr lang="en-US" dirty="0"/>
              <a:t>Obligations </a:t>
            </a:r>
            <a:r>
              <a:rPr lang="en-US" dirty="0" smtClean="0"/>
              <a:t>of </a:t>
            </a:r>
            <a:r>
              <a:rPr lang="en-US" dirty="0"/>
              <a:t>Third </a:t>
            </a:r>
            <a:r>
              <a:rPr lang="en-US" dirty="0" smtClean="0"/>
              <a:t>Parties?</a:t>
            </a:r>
          </a:p>
          <a:p>
            <a:pPr algn="just"/>
            <a:r>
              <a:rPr lang="en-US" dirty="0"/>
              <a:t>1.   In principle, third parties have no right of recourse against the principal; likewise, the principal has no direct action against third parties, as the principal remains an outsider in respect of the direct relationship that exists between the third party and the commission agent who contracts in his own name on behalf of the principal, hence he is a contracting party not an agent. </a:t>
            </a:r>
          </a:p>
        </p:txBody>
      </p:sp>
    </p:spTree>
    <p:extLst>
      <p:ext uri="{BB962C8B-B14F-4D97-AF65-F5344CB8AC3E}">
        <p14:creationId xmlns:p14="http://schemas.microsoft.com/office/powerpoint/2010/main" val="1112484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Lecture </a:t>
            </a:r>
            <a:r>
              <a:rPr lang="en-US" dirty="0" smtClean="0"/>
              <a:t>4</a:t>
            </a:r>
            <a:r>
              <a:rPr lang="en-US" dirty="0"/>
              <a:t/>
            </a:r>
            <a:br>
              <a:rPr lang="en-US" dirty="0"/>
            </a:br>
            <a:r>
              <a:rPr lang="en-US" dirty="0"/>
              <a:t> The Obligations of Principal and third party</a:t>
            </a:r>
          </a:p>
        </p:txBody>
      </p:sp>
      <p:sp>
        <p:nvSpPr>
          <p:cNvPr id="3" name="Content Placeholder 2"/>
          <p:cNvSpPr>
            <a:spLocks noGrp="1"/>
          </p:cNvSpPr>
          <p:nvPr>
            <p:ph idx="1"/>
          </p:nvPr>
        </p:nvSpPr>
        <p:spPr/>
        <p:txBody>
          <a:bodyPr>
            <a:normAutofit fontScale="77500" lnSpcReduction="20000"/>
          </a:bodyPr>
          <a:lstStyle/>
          <a:p>
            <a:pPr algn="just"/>
            <a:r>
              <a:rPr lang="en-US" dirty="0"/>
              <a:t> To this general rule, however, there are certain exceptions dictated by reality and the nature of commission agency, as follows:  </a:t>
            </a:r>
          </a:p>
          <a:p>
            <a:pPr algn="just"/>
            <a:r>
              <a:rPr lang="en-US" dirty="0" smtClean="0"/>
              <a:t>A-    </a:t>
            </a:r>
            <a:r>
              <a:rPr lang="en-US" dirty="0"/>
              <a:t>In case of a commission agent who is involved in a sale transaction but declared bankruptcy before receiving the price from the buyer, the principal may demand the buyer to pay him directly without passing through the commission agent.  </a:t>
            </a:r>
          </a:p>
          <a:p>
            <a:pPr algn="just"/>
            <a:r>
              <a:rPr lang="en-US" dirty="0" smtClean="0"/>
              <a:t>B- </a:t>
            </a:r>
            <a:r>
              <a:rPr lang="en-US" dirty="0"/>
              <a:t>In case of a commission agent who is involved in a purchase transaction but declared bankruptcy before taking delivery of the sold item, the principal may demand the seller to directly deliver </a:t>
            </a:r>
            <a:r>
              <a:rPr lang="en-US" dirty="0" smtClean="0"/>
              <a:t>the </a:t>
            </a:r>
            <a:r>
              <a:rPr lang="en-US" dirty="0"/>
              <a:t>sold items to him without passing through the commission </a:t>
            </a:r>
            <a:r>
              <a:rPr lang="en-US" dirty="0" smtClean="0"/>
              <a:t>agent.</a:t>
            </a:r>
            <a:endParaRPr lang="en-US" dirty="0"/>
          </a:p>
        </p:txBody>
      </p:sp>
    </p:spTree>
    <p:extLst>
      <p:ext uri="{BB962C8B-B14F-4D97-AF65-F5344CB8AC3E}">
        <p14:creationId xmlns:p14="http://schemas.microsoft.com/office/powerpoint/2010/main" val="25296679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143000"/>
          </a:xfrm>
        </p:spPr>
        <p:txBody>
          <a:bodyPr>
            <a:normAutofit fontScale="90000"/>
          </a:bodyPr>
          <a:lstStyle/>
          <a:p>
            <a:r>
              <a:rPr lang="en-US" dirty="0"/>
              <a:t>Lecture </a:t>
            </a:r>
            <a:r>
              <a:rPr lang="en-US" dirty="0" smtClean="0"/>
              <a:t>4</a:t>
            </a:r>
            <a:r>
              <a:rPr lang="en-US" dirty="0"/>
              <a:t/>
            </a:r>
            <a:br>
              <a:rPr lang="en-US" dirty="0"/>
            </a:br>
            <a:r>
              <a:rPr lang="en-US" dirty="0"/>
              <a:t> The Obligations of Principal and third party</a:t>
            </a:r>
          </a:p>
        </p:txBody>
      </p:sp>
      <p:sp>
        <p:nvSpPr>
          <p:cNvPr id="3" name="Content Placeholder 2"/>
          <p:cNvSpPr>
            <a:spLocks noGrp="1"/>
          </p:cNvSpPr>
          <p:nvPr>
            <p:ph idx="1"/>
          </p:nvPr>
        </p:nvSpPr>
        <p:spPr/>
        <p:txBody>
          <a:bodyPr/>
          <a:lstStyle/>
          <a:p>
            <a:pPr algn="just"/>
            <a:r>
              <a:rPr lang="en-US" dirty="0" smtClean="0"/>
              <a:t>2- In </a:t>
            </a:r>
            <a:r>
              <a:rPr lang="en-US" dirty="0"/>
              <a:t>addition, disclosing the name of the principal to the third party would not create any direct relationship between the two parties, though the third party who contracted with the agent may exercise a right of recourse directly against the latter. </a:t>
            </a:r>
          </a:p>
        </p:txBody>
      </p:sp>
    </p:spTree>
    <p:extLst>
      <p:ext uri="{BB962C8B-B14F-4D97-AF65-F5344CB8AC3E}">
        <p14:creationId xmlns:p14="http://schemas.microsoft.com/office/powerpoint/2010/main" val="3113784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Lecture 5</a:t>
            </a:r>
            <a:br>
              <a:rPr lang="en-US" dirty="0"/>
            </a:br>
            <a:r>
              <a:rPr lang="en-US" dirty="0"/>
              <a:t> The Obligations of Principal and third party</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6440245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414</Words>
  <Application>Microsoft Office PowerPoint</Application>
  <PresentationFormat>On-screen Show (4:3)</PresentationFormat>
  <Paragraphs>14</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Lecture 5  The Obligations of Principal and third party</vt:lpstr>
      <vt:lpstr>Lecture 4  The Obligations of Principal and third party</vt:lpstr>
      <vt:lpstr>Lecture 4  The Obligations of Principal and third party</vt:lpstr>
      <vt:lpstr>Lecture 4  The Obligations of Principal and third party</vt:lpstr>
      <vt:lpstr>Lecture 5  The Obligations of Principal and third party</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dc:creator>
  <cp:lastModifiedBy>Maher</cp:lastModifiedBy>
  <cp:revision>2</cp:revision>
  <dcterms:created xsi:type="dcterms:W3CDTF">2022-04-01T08:00:19Z</dcterms:created>
  <dcterms:modified xsi:type="dcterms:W3CDTF">2023-10-31T17:03:25Z</dcterms:modified>
</cp:coreProperties>
</file>