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lstStyle/>
          <a:p>
            <a:r>
              <a:rPr lang="en-US" dirty="0" smtClean="0"/>
              <a:t>Lecture 4</a:t>
            </a:r>
            <a:endParaRPr lang="en-US" dirty="0"/>
          </a:p>
        </p:txBody>
      </p:sp>
      <p:sp>
        <p:nvSpPr>
          <p:cNvPr id="3" name="Subtitle 2"/>
          <p:cNvSpPr>
            <a:spLocks noGrp="1"/>
          </p:cNvSpPr>
          <p:nvPr>
            <p:ph type="subTitle" idx="1"/>
          </p:nvPr>
        </p:nvSpPr>
        <p:spPr>
          <a:xfrm>
            <a:off x="457200" y="1676400"/>
            <a:ext cx="7772400" cy="4648200"/>
          </a:xfrm>
        </p:spPr>
        <p:txBody>
          <a:bodyPr/>
          <a:lstStyle/>
          <a:p>
            <a:pPr algn="l"/>
            <a:r>
              <a:rPr lang="en-US" dirty="0" smtClean="0"/>
              <a:t>Introduction:-</a:t>
            </a:r>
          </a:p>
          <a:p>
            <a:pPr algn="just"/>
            <a:r>
              <a:rPr lang="en-US" dirty="0" smtClean="0"/>
              <a:t>the </a:t>
            </a:r>
            <a:r>
              <a:rPr lang="en-US" dirty="0"/>
              <a:t>Iraqi property regime, as elsewhere in the Code, incorporates some traditional Islamic principles into its system-the most prominent of which are the concepts of </a:t>
            </a:r>
            <a:r>
              <a:rPr lang="en-US" dirty="0" err="1"/>
              <a:t>musataha</a:t>
            </a:r>
            <a:r>
              <a:rPr lang="en-US" dirty="0"/>
              <a:t> and </a:t>
            </a:r>
            <a:r>
              <a:rPr lang="en-US" dirty="0" err="1"/>
              <a:t>tasarruf</a:t>
            </a:r>
            <a:r>
              <a:rPr lang="en-US" dirty="0"/>
              <a:t>.</a:t>
            </a:r>
          </a:p>
          <a:p>
            <a:endParaRPr lang="en-US" dirty="0"/>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4</a:t>
            </a:r>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Islamic Civil Codes frequently make mention of a particular right known as a </a:t>
            </a:r>
            <a:r>
              <a:rPr lang="en-US" dirty="0" err="1"/>
              <a:t>musataha</a:t>
            </a:r>
            <a:r>
              <a:rPr lang="en-US" dirty="0"/>
              <a:t>." A right of </a:t>
            </a:r>
            <a:r>
              <a:rPr lang="en-US" dirty="0" err="1"/>
              <a:t>musataha</a:t>
            </a:r>
            <a:r>
              <a:rPr lang="en-US" dirty="0"/>
              <a:t> is a specific right in rem conferring upon the owner thereof the right to build a building or to plant on the land of </a:t>
            </a:r>
            <a:r>
              <a:rPr lang="en-US" dirty="0" smtClean="0"/>
              <a:t>another. </a:t>
            </a:r>
            <a:r>
              <a:rPr lang="en-US" dirty="0"/>
              <a:t>The Iraqi Civil Code devotes a section to the right of </a:t>
            </a:r>
            <a:r>
              <a:rPr lang="en-US" dirty="0" err="1"/>
              <a:t>musataha</a:t>
            </a:r>
            <a:r>
              <a:rPr lang="en-US" dirty="0"/>
              <a:t>--defining it as a right which "... vests unto its holder a right to construct a building or other installations, other than plantations, on the land of another person pursuant to an agreement concluded by him and the owner of the land setting down the rights and obligations of the holder of the right."</a:t>
            </a:r>
          </a:p>
          <a:p>
            <a:pPr marL="0" indent="0">
              <a:buNone/>
            </a:pPr>
            <a:endParaRPr lang="en-US" dirty="0"/>
          </a:p>
        </p:txBody>
      </p:sp>
    </p:spTree>
    <p:extLst>
      <p:ext uri="{BB962C8B-B14F-4D97-AF65-F5344CB8AC3E}">
        <p14:creationId xmlns:p14="http://schemas.microsoft.com/office/powerpoint/2010/main" val="1298990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4</a:t>
            </a:r>
          </a:p>
        </p:txBody>
      </p:sp>
      <p:sp>
        <p:nvSpPr>
          <p:cNvPr id="3" name="Content Placeholder 2"/>
          <p:cNvSpPr>
            <a:spLocks noGrp="1"/>
          </p:cNvSpPr>
          <p:nvPr>
            <p:ph idx="1"/>
          </p:nvPr>
        </p:nvSpPr>
        <p:spPr/>
        <p:txBody>
          <a:bodyPr>
            <a:normAutofit fontScale="85000" lnSpcReduction="10000"/>
          </a:bodyPr>
          <a:lstStyle/>
          <a:p>
            <a:pPr algn="just"/>
            <a:r>
              <a:rPr lang="en-US" dirty="0" smtClean="0">
                <a:solidFill>
                  <a:srgbClr val="FF0000"/>
                </a:solidFill>
              </a:rPr>
              <a:t>Q : Clarify </a:t>
            </a:r>
            <a:r>
              <a:rPr lang="en-US" dirty="0">
                <a:solidFill>
                  <a:srgbClr val="FF0000"/>
                </a:solidFill>
              </a:rPr>
              <a:t>the concept of </a:t>
            </a:r>
            <a:r>
              <a:rPr lang="en-US" dirty="0" err="1">
                <a:solidFill>
                  <a:srgbClr val="FF0000"/>
                </a:solidFill>
              </a:rPr>
              <a:t>Musataha</a:t>
            </a:r>
            <a:r>
              <a:rPr lang="en-US" dirty="0">
                <a:solidFill>
                  <a:srgbClr val="FF0000"/>
                </a:solidFill>
              </a:rPr>
              <a:t>?</a:t>
            </a:r>
          </a:p>
          <a:p>
            <a:pPr algn="just"/>
            <a:endParaRPr lang="en-US" dirty="0" smtClean="0"/>
          </a:p>
          <a:p>
            <a:pPr algn="just"/>
            <a:r>
              <a:rPr lang="en-US" dirty="0" smtClean="0"/>
              <a:t>According </a:t>
            </a:r>
            <a:r>
              <a:rPr lang="en-US" dirty="0"/>
              <a:t>to the Code, [b]</a:t>
            </a:r>
            <a:r>
              <a:rPr lang="en-US" dirty="0" err="1"/>
              <a:t>uildings</a:t>
            </a:r>
            <a:r>
              <a:rPr lang="en-US" dirty="0"/>
              <a:t> or other installations (works) carried out by the </a:t>
            </a:r>
            <a:r>
              <a:rPr lang="en-US" dirty="0" err="1"/>
              <a:t>surfacer</a:t>
            </a:r>
            <a:r>
              <a:rPr lang="en-US" dirty="0"/>
              <a:t> (</a:t>
            </a:r>
            <a:r>
              <a:rPr lang="en-US" dirty="0" err="1"/>
              <a:t>musateh</a:t>
            </a:r>
            <a:r>
              <a:rPr lang="en-US" dirty="0"/>
              <a:t>) will be wholly owned by the latter and he may dispose of them together with the surface right by sale, mortgage, and by such other rights of alienation in the Land Registration Department without prejudice to the right of the landowner and the object for which the building or works are destined unless.., there is an agreement otherwise</a:t>
            </a:r>
          </a:p>
        </p:txBody>
      </p:sp>
    </p:spTree>
    <p:extLst>
      <p:ext uri="{BB962C8B-B14F-4D97-AF65-F5344CB8AC3E}">
        <p14:creationId xmlns:p14="http://schemas.microsoft.com/office/powerpoint/2010/main" val="607728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4</a:t>
            </a:r>
          </a:p>
        </p:txBody>
      </p:sp>
      <p:sp>
        <p:nvSpPr>
          <p:cNvPr id="3" name="Content Placeholder 2"/>
          <p:cNvSpPr>
            <a:spLocks noGrp="1"/>
          </p:cNvSpPr>
          <p:nvPr>
            <p:ph idx="1"/>
          </p:nvPr>
        </p:nvSpPr>
        <p:spPr/>
        <p:txBody>
          <a:bodyPr>
            <a:normAutofit fontScale="92500" lnSpcReduction="20000"/>
          </a:bodyPr>
          <a:lstStyle/>
          <a:p>
            <a:pPr algn="just"/>
            <a:r>
              <a:rPr lang="en-US" dirty="0"/>
              <a:t>This right may not exceed fifty </a:t>
            </a:r>
            <a:r>
              <a:rPr lang="en-US" dirty="0" smtClean="0"/>
              <a:t>years. </a:t>
            </a:r>
            <a:r>
              <a:rPr lang="en-US" dirty="0"/>
              <a:t>The Iraqi code contains such a provision alongside civil law concepts of use and usufruct. There seems to be the possibility of some overlap in the two </a:t>
            </a:r>
            <a:r>
              <a:rPr lang="en-US" dirty="0" err="1" smtClean="0"/>
              <a:t>concepts.However</a:t>
            </a:r>
            <a:r>
              <a:rPr lang="en-US" dirty="0"/>
              <a:t>, there are important distinctions. For instance, according to the Iraqi Code, a usufruct can last as long as the life of the </a:t>
            </a:r>
            <a:r>
              <a:rPr lang="en-US" dirty="0" err="1"/>
              <a:t>usufructuary</a:t>
            </a:r>
            <a:r>
              <a:rPr lang="en-US" dirty="0"/>
              <a:t>, and does not pass to heirs by </a:t>
            </a:r>
            <a:r>
              <a:rPr lang="en-US" dirty="0" smtClean="0"/>
              <a:t>inheritance. </a:t>
            </a:r>
            <a:r>
              <a:rPr lang="en-US" dirty="0"/>
              <a:t>In contrast, </a:t>
            </a:r>
            <a:r>
              <a:rPr lang="en-US" dirty="0" err="1"/>
              <a:t>musataha</a:t>
            </a:r>
            <a:r>
              <a:rPr lang="en-US" dirty="0"/>
              <a:t> is limited in time, but is heritable and can pass to heirs for the rest of the period of fifty years. </a:t>
            </a:r>
          </a:p>
          <a:p>
            <a:endParaRPr lang="en-US" dirty="0"/>
          </a:p>
        </p:txBody>
      </p:sp>
    </p:spTree>
    <p:extLst>
      <p:ext uri="{BB962C8B-B14F-4D97-AF65-F5344CB8AC3E}">
        <p14:creationId xmlns:p14="http://schemas.microsoft.com/office/powerpoint/2010/main" val="2531836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Lecture 4</a:t>
            </a:r>
          </a:p>
        </p:txBody>
      </p:sp>
      <p:sp>
        <p:nvSpPr>
          <p:cNvPr id="3" name="Content Placeholder 2"/>
          <p:cNvSpPr>
            <a:spLocks noGrp="1"/>
          </p:cNvSpPr>
          <p:nvPr>
            <p:ph idx="1"/>
          </p:nvPr>
        </p:nvSpPr>
        <p:spPr/>
        <p:txBody>
          <a:bodyPr>
            <a:normAutofit fontScale="92500" lnSpcReduction="10000"/>
          </a:bodyPr>
          <a:lstStyle/>
          <a:p>
            <a:pPr algn="just"/>
            <a:r>
              <a:rPr lang="en-US" dirty="0"/>
              <a:t>More importantly, the right of usufruct is much broader than the narrow right of </a:t>
            </a:r>
            <a:r>
              <a:rPr lang="en-US" dirty="0" err="1"/>
              <a:t>musataha</a:t>
            </a:r>
            <a:r>
              <a:rPr lang="en-US" dirty="0"/>
              <a:t>. Where the usufruct gives the grantee the right to exploit property in any way possible, like planting and reaping or building or erecting trees, the right of </a:t>
            </a:r>
            <a:r>
              <a:rPr lang="en-US" dirty="0" err="1"/>
              <a:t>musataha</a:t>
            </a:r>
            <a:r>
              <a:rPr lang="en-US" dirty="0"/>
              <a:t> is specifically the right to build buildings or constructions on </a:t>
            </a:r>
            <a:r>
              <a:rPr lang="en-US" dirty="0" smtClean="0"/>
              <a:t>land. </a:t>
            </a:r>
            <a:r>
              <a:rPr lang="en-US" dirty="0"/>
              <a:t>The Iraqi Code, in fact, prohibits the use of </a:t>
            </a:r>
            <a:r>
              <a:rPr lang="en-US" dirty="0" err="1"/>
              <a:t>musataha</a:t>
            </a:r>
            <a:r>
              <a:rPr lang="en-US" dirty="0"/>
              <a:t> for the purposes of planting trees or other similar acts.</a:t>
            </a:r>
          </a:p>
        </p:txBody>
      </p:sp>
    </p:spTree>
    <p:extLst>
      <p:ext uri="{BB962C8B-B14F-4D97-AF65-F5344CB8AC3E}">
        <p14:creationId xmlns:p14="http://schemas.microsoft.com/office/powerpoint/2010/main" val="109885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431</Words>
  <Application>Microsoft Office PowerPoint</Application>
  <PresentationFormat>On-screen Show (4:3)</PresentationFormat>
  <Paragraphs>13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Lecture 4</vt:lpstr>
      <vt:lpstr>Lecture 4</vt:lpstr>
      <vt:lpstr>Lecture 4</vt:lpstr>
      <vt:lpstr>Lecture 4</vt:lpstr>
      <vt:lpstr>Lecture 4</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2023-10-31T16:58:55Z</dcterms:modified>
</cp:coreProperties>
</file>