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60" r:id="rId3"/>
    <p:sldId id="261"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31" autoAdjust="0"/>
  </p:normalViewPr>
  <p:slideViewPr>
    <p:cSldViewPr>
      <p:cViewPr varScale="1">
        <p:scale>
          <a:sx n="82" d="100"/>
          <a:sy n="82" d="100"/>
        </p:scale>
        <p:origin x="-100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462E81-05D7-497F-B45E-095AADFB94C2}" type="datetimeFigureOut">
              <a:rPr lang="en-US" smtClean="0"/>
              <a:t>11/10/2023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FA7FA7-CCC3-4D2E-98C5-FDC5D2253761}" type="slidenum">
              <a:rPr lang="en-US" smtClean="0"/>
              <a:t>‹#›</a:t>
            </a:fld>
            <a:endParaRPr lang="en-US"/>
          </a:p>
        </p:txBody>
      </p:sp>
    </p:spTree>
    <p:extLst>
      <p:ext uri="{BB962C8B-B14F-4D97-AF65-F5344CB8AC3E}">
        <p14:creationId xmlns:p14="http://schemas.microsoft.com/office/powerpoint/2010/main" val="1769579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003598-184E-43EC-8817-650F06C3E095}" type="datetimeFigureOut">
              <a:rPr lang="en-US" smtClean="0"/>
              <a:t>11/10/2023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2003598-184E-43EC-8817-650F06C3E095}" type="datetimeFigureOut">
              <a:rPr lang="en-US" smtClean="0"/>
              <a:t>11/10/2023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003598-184E-43EC-8817-650F06C3E095}" type="datetimeFigureOut">
              <a:rPr lang="en-US" smtClean="0"/>
              <a:t>11/10/2023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2003598-184E-43EC-8817-650F06C3E095}" type="datetimeFigureOut">
              <a:rPr lang="en-US" smtClean="0"/>
              <a:t>11/10/2023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227804-2157-4294-A00D-902B53EF6FF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003598-184E-43EC-8817-650F06C3E095}" type="datetimeFigureOut">
              <a:rPr lang="en-US" smtClean="0"/>
              <a:t>11/10/2023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227804-2157-4294-A00D-902B53EF6FF3}"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2003598-184E-43EC-8817-650F06C3E095}" type="datetimeFigureOut">
              <a:rPr lang="en-US" smtClean="0"/>
              <a:t>11/10/2023</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D227804-2157-4294-A00D-902B53EF6FF3}"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286000"/>
          </a:xfrm>
        </p:spPr>
        <p:txBody>
          <a:bodyPr>
            <a:normAutofit/>
          </a:bodyPr>
          <a:lstStyle/>
          <a:p>
            <a:r>
              <a:rPr lang="en-US" b="1" smtClean="0">
                <a:solidFill>
                  <a:schemeClr val="tx1"/>
                </a:solidFill>
              </a:rPr>
              <a:t>Ninth  </a:t>
            </a:r>
            <a:r>
              <a:rPr lang="en-US" b="1" dirty="0" smtClean="0">
                <a:solidFill>
                  <a:schemeClr val="tx1"/>
                </a:solidFill>
              </a:rPr>
              <a:t>lecture</a:t>
            </a:r>
            <a:br>
              <a:rPr lang="en-US" b="1" dirty="0" smtClean="0">
                <a:solidFill>
                  <a:schemeClr val="tx1"/>
                </a:solidFill>
              </a:rPr>
            </a:br>
            <a:r>
              <a:rPr lang="en-US" b="1" dirty="0">
                <a:solidFill>
                  <a:schemeClr val="tx1"/>
                </a:solidFill>
              </a:rPr>
              <a:t>The </a:t>
            </a:r>
            <a:r>
              <a:rPr lang="en-US" b="1" dirty="0" smtClean="0">
                <a:solidFill>
                  <a:schemeClr val="tx1"/>
                </a:solidFill>
              </a:rPr>
              <a:t>doctrine of </a:t>
            </a:r>
            <a:r>
              <a:rPr lang="en-US" b="1" dirty="0">
                <a:solidFill>
                  <a:schemeClr val="tx1"/>
                </a:solidFill>
              </a:rPr>
              <a:t>separation of powers</a:t>
            </a:r>
          </a:p>
        </p:txBody>
      </p:sp>
      <p:sp>
        <p:nvSpPr>
          <p:cNvPr id="3" name="Subtitle 2"/>
          <p:cNvSpPr>
            <a:spLocks noGrp="1"/>
          </p:cNvSpPr>
          <p:nvPr>
            <p:ph type="subTitle" idx="1"/>
          </p:nvPr>
        </p:nvSpPr>
        <p:spPr>
          <a:xfrm>
            <a:off x="1219200" y="3581400"/>
            <a:ext cx="6553200" cy="1524000"/>
          </a:xfrm>
        </p:spPr>
        <p:txBody>
          <a:bodyPr/>
          <a:lstStyle/>
          <a:p>
            <a:r>
              <a:rPr lang="en-US" sz="2800" b="1" dirty="0" err="1" smtClean="0">
                <a:solidFill>
                  <a:schemeClr val="tx1"/>
                </a:solidFill>
              </a:rPr>
              <a:t>Phd.ayaat</a:t>
            </a:r>
            <a:r>
              <a:rPr lang="en-US" sz="2800" b="1" dirty="0" smtClean="0">
                <a:solidFill>
                  <a:schemeClr val="tx1"/>
                </a:solidFill>
              </a:rPr>
              <a:t> </a:t>
            </a:r>
            <a:r>
              <a:rPr lang="en-US" sz="2800" b="1" dirty="0" err="1" smtClean="0">
                <a:solidFill>
                  <a:schemeClr val="tx1"/>
                </a:solidFill>
              </a:rPr>
              <a:t>mohammed</a:t>
            </a:r>
            <a:r>
              <a:rPr lang="en-US" sz="2800" b="1" dirty="0" smtClean="0">
                <a:solidFill>
                  <a:schemeClr val="tx1"/>
                </a:solidFill>
              </a:rPr>
              <a:t> </a:t>
            </a:r>
            <a:r>
              <a:rPr lang="en-US" sz="2800" b="1" dirty="0" err="1" smtClean="0">
                <a:solidFill>
                  <a:schemeClr val="tx1"/>
                </a:solidFill>
              </a:rPr>
              <a:t>saud</a:t>
            </a:r>
            <a:endParaRPr lang="en-US" sz="2800" b="1" dirty="0" smtClean="0">
              <a:solidFill>
                <a:schemeClr val="tx1"/>
              </a:solidFill>
            </a:endParaRPr>
          </a:p>
          <a:p>
            <a:r>
              <a:rPr lang="en-US" dirty="0" smtClean="0"/>
              <a:t>  </a:t>
            </a:r>
            <a:endParaRPr lang="en-US" dirty="0"/>
          </a:p>
        </p:txBody>
      </p:sp>
    </p:spTree>
    <p:extLst>
      <p:ext uri="{BB962C8B-B14F-4D97-AF65-F5344CB8AC3E}">
        <p14:creationId xmlns:p14="http://schemas.microsoft.com/office/powerpoint/2010/main" val="4278600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2209800"/>
            <a:ext cx="7594601" cy="4572000"/>
          </a:xfrm>
        </p:spPr>
        <p:txBody>
          <a:bodyPr>
            <a:normAutofit/>
          </a:bodyPr>
          <a:lstStyle/>
          <a:p>
            <a:r>
              <a:rPr lang="en-US" dirty="0"/>
              <a:t>The principle of separation of powers refers to the division of the state system into" three organs", each of which has separate and independent powers and responsibilities, so that the powers of one branch do not conflict with the powers of other branches. These three powers are, legislative, executive and judicial</a:t>
            </a:r>
            <a:r>
              <a:rPr lang="en-US" dirty="0" smtClean="0"/>
              <a:t>،</a:t>
            </a:r>
            <a:endParaRPr lang="ar-IQ" dirty="0" smtClean="0"/>
          </a:p>
          <a:p>
            <a:pPr algn="just" rtl="1"/>
            <a:r>
              <a:rPr lang="ar-IQ" dirty="0"/>
              <a:t>يشير مبدأ الفصل السلطات إلى تقسيم نظام الدولة إلى" ثلاث اجهزة" ، لكل منها سلطات ومسؤوليات منفصلة ومستقلة ، بحيث لا تتعارض سلطات أحد الفروع مع سلطات الفروع الأخرى.  وهذه السلطات الثلاثه هي  ، التشريعية والتنفيذية والقضائية</a:t>
            </a:r>
            <a:endParaRPr lang="en-US" dirty="0"/>
          </a:p>
        </p:txBody>
      </p:sp>
      <p:sp>
        <p:nvSpPr>
          <p:cNvPr id="3" name="Title 2"/>
          <p:cNvSpPr>
            <a:spLocks noGrp="1"/>
          </p:cNvSpPr>
          <p:nvPr>
            <p:ph type="title"/>
          </p:nvPr>
        </p:nvSpPr>
        <p:spPr>
          <a:xfrm>
            <a:off x="457200" y="609600"/>
            <a:ext cx="8229600" cy="1143000"/>
          </a:xfrm>
        </p:spPr>
        <p:txBody>
          <a:bodyPr>
            <a:noAutofit/>
          </a:bodyPr>
          <a:lstStyle/>
          <a:p>
            <a:r>
              <a:rPr lang="en-US" sz="3600" b="1" dirty="0">
                <a:solidFill>
                  <a:schemeClr val="tx1"/>
                </a:solidFill>
              </a:rPr>
              <a:t>The principle of separation of powers</a:t>
            </a:r>
          </a:p>
        </p:txBody>
      </p:sp>
    </p:spTree>
    <p:extLst>
      <p:ext uri="{BB962C8B-B14F-4D97-AF65-F5344CB8AC3E}">
        <p14:creationId xmlns:p14="http://schemas.microsoft.com/office/powerpoint/2010/main" val="355986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a:t>This principle is associated with the name of the French jurist Montesquieu, who argued that the basic means of exercising power while at the same time preserving the protection of the rights and freedoms of individuals is to adopt the principle of separation of powers as a weapon against absolute power that is based on the concentration of powers. It is also the basis for achieving a moderate government. (2</a:t>
            </a:r>
            <a:r>
              <a:rPr lang="en-US" dirty="0" smtClean="0"/>
              <a:t>).</a:t>
            </a:r>
            <a:endParaRPr lang="ar-IQ" dirty="0" smtClean="0"/>
          </a:p>
          <a:p>
            <a:r>
              <a:rPr lang="ar-IQ" smtClean="0"/>
              <a:t>ارتبط </a:t>
            </a:r>
            <a:r>
              <a:rPr lang="ar-IQ"/>
              <a:t>هذا المبدأ باسم الفقيه الفرنسي مونتسكيو ، حيث ذهب الى أن الوسيلة الأساسية لممارسة السلطة مع المحافظة في الوقت نفسه على حماية حقوق وحريات الافراد ، هو الأخذ بمبدأ الفصل بين السلطات بوصفه سلاحاً ضد السلطة المطلقة التي تقوم على أساس تركيز السلطات كما أنه الأساس لتحقيق حكومة معتدلة(2).</a:t>
            </a:r>
            <a:endParaRPr lang="en-US" dirty="0"/>
          </a:p>
        </p:txBody>
      </p:sp>
      <p:sp>
        <p:nvSpPr>
          <p:cNvPr id="3" name="Title 2"/>
          <p:cNvSpPr>
            <a:spLocks noGrp="1"/>
          </p:cNvSpPr>
          <p:nvPr>
            <p:ph type="title"/>
          </p:nvPr>
        </p:nvSpPr>
        <p:spPr/>
        <p:txBody>
          <a:bodyPr>
            <a:normAutofit fontScale="90000"/>
          </a:bodyPr>
          <a:lstStyle/>
          <a:p>
            <a:r>
              <a:rPr lang="en-US" b="1" dirty="0">
                <a:solidFill>
                  <a:schemeClr val="tx1"/>
                </a:solidFill>
              </a:rPr>
              <a:t>The principle of separation of powers</a:t>
            </a:r>
          </a:p>
        </p:txBody>
      </p:sp>
    </p:spTree>
    <p:extLst>
      <p:ext uri="{BB962C8B-B14F-4D97-AF65-F5344CB8AC3E}">
        <p14:creationId xmlns:p14="http://schemas.microsoft.com/office/powerpoint/2010/main" val="17108848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704</TotalTime>
  <Words>242</Words>
  <Application>Microsoft Office PowerPoint</Application>
  <PresentationFormat>On-screen Show (4:3)</PresentationFormat>
  <Paragraphs>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Waveform</vt:lpstr>
      <vt:lpstr>Ninth  lecture The doctrine of separation of powers</vt:lpstr>
      <vt:lpstr>The principle of separation of powers</vt:lpstr>
      <vt:lpstr>The principle of separation of powers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Ameer</dc:creator>
  <cp:lastModifiedBy>Ameer</cp:lastModifiedBy>
  <cp:revision>52</cp:revision>
  <dcterms:created xsi:type="dcterms:W3CDTF">2023-10-19T13:04:37Z</dcterms:created>
  <dcterms:modified xsi:type="dcterms:W3CDTF">2023-11-10T15:04:27Z</dcterms:modified>
</cp:coreProperties>
</file>