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lstStyle/>
          <a:p>
            <a:r>
              <a:rPr lang="en-US" dirty="0" smtClean="0"/>
              <a:t>religious significance</a:t>
            </a:r>
            <a:endParaRPr lang="en-US" dirty="0"/>
          </a:p>
        </p:txBody>
      </p:sp>
      <p:sp>
        <p:nvSpPr>
          <p:cNvPr id="3" name="Subtitle 2"/>
          <p:cNvSpPr>
            <a:spLocks noGrp="1"/>
          </p:cNvSpPr>
          <p:nvPr>
            <p:ph type="subTitle" idx="1"/>
          </p:nvPr>
        </p:nvSpPr>
        <p:spPr>
          <a:xfrm>
            <a:off x="457200" y="1676400"/>
            <a:ext cx="7772400" cy="4648200"/>
          </a:xfrm>
        </p:spPr>
        <p:txBody>
          <a:bodyPr>
            <a:normAutofit fontScale="85000" lnSpcReduction="10000"/>
          </a:bodyPr>
          <a:lstStyle/>
          <a:p>
            <a:pPr algn="just"/>
            <a:r>
              <a:rPr lang="en-US" sz="3500" dirty="0">
                <a:solidFill>
                  <a:schemeClr val="tx1"/>
                </a:solidFill>
              </a:rPr>
              <a:t>These provisions reflect a decidedly civilian hierarchy of legal sources: government legislation and custom are primary and everything else is secondary. Traditional Islamic systems, in contrast, draw their norms directly from the </a:t>
            </a:r>
            <a:r>
              <a:rPr lang="en-US" sz="3500" dirty="0" err="1">
                <a:solidFill>
                  <a:schemeClr val="tx1"/>
                </a:solidFill>
              </a:rPr>
              <a:t>shari'ah</a:t>
            </a:r>
            <a:r>
              <a:rPr lang="en-US" sz="3500" dirty="0">
                <a:solidFill>
                  <a:schemeClr val="tx1"/>
                </a:solidFill>
              </a:rPr>
              <a:t> (the sacred law) and the </a:t>
            </a:r>
            <a:r>
              <a:rPr lang="en-US" sz="3500" dirty="0" err="1">
                <a:solidFill>
                  <a:schemeClr val="tx1"/>
                </a:solidFill>
              </a:rPr>
              <a:t>fiqh</a:t>
            </a:r>
            <a:r>
              <a:rPr lang="en-US" sz="3500" dirty="0">
                <a:solidFill>
                  <a:schemeClr val="tx1"/>
                </a:solidFill>
              </a:rPr>
              <a:t> (Islamic jurisprudence).37 Though the Iraqi Civil Code makes a cultural bow to these traditional systems by including such principles as secondary sources of legislation, the positive law of the civil code is clearly dominant.</a:t>
            </a:r>
          </a:p>
          <a:p>
            <a:pPr algn="just"/>
            <a:endParaRPr lang="en-US" dirty="0"/>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religious significance</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smtClean="0"/>
              <a:t>Q: what is significance of a religious in the modern Civil Law?</a:t>
            </a:r>
            <a:endParaRPr lang="ar-IQ" dirty="0" smtClean="0"/>
          </a:p>
          <a:p>
            <a:pPr algn="just"/>
            <a:r>
              <a:rPr lang="en-US" dirty="0" smtClean="0"/>
              <a:t>The significance of a religious reference within the civil code, while important, should not be exaggerated. While the idea of resorting to </a:t>
            </a:r>
            <a:r>
              <a:rPr lang="en-US" dirty="0" err="1" smtClean="0"/>
              <a:t>Shari'a</a:t>
            </a:r>
            <a:r>
              <a:rPr lang="en-US" dirty="0" smtClean="0"/>
              <a:t> seems anathema to the western legal tradition, the civilian tradition has long permitted, absent positive law, resort to a transcendental referent. </a:t>
            </a:r>
            <a:endParaRPr lang="en-US" dirty="0"/>
          </a:p>
        </p:txBody>
      </p:sp>
    </p:spTree>
    <p:extLst>
      <p:ext uri="{BB962C8B-B14F-4D97-AF65-F5344CB8AC3E}">
        <p14:creationId xmlns:p14="http://schemas.microsoft.com/office/powerpoint/2010/main" val="3738081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religious significance</a:t>
            </a:r>
            <a:endParaRPr lang="en-US" dirty="0"/>
          </a:p>
        </p:txBody>
      </p:sp>
      <p:sp>
        <p:nvSpPr>
          <p:cNvPr id="3" name="Content Placeholder 2"/>
          <p:cNvSpPr>
            <a:spLocks noGrp="1"/>
          </p:cNvSpPr>
          <p:nvPr>
            <p:ph idx="1"/>
          </p:nvPr>
        </p:nvSpPr>
        <p:spPr/>
        <p:txBody>
          <a:bodyPr>
            <a:normAutofit lnSpcReduction="10000"/>
          </a:bodyPr>
          <a:lstStyle/>
          <a:p>
            <a:r>
              <a:rPr lang="en-US" dirty="0" smtClean="0"/>
              <a:t>As the influential nineteenth Century French jurist, </a:t>
            </a:r>
            <a:r>
              <a:rPr lang="en-US" dirty="0" err="1" smtClean="0"/>
              <a:t>Portalis</a:t>
            </a:r>
            <a:r>
              <a:rPr lang="en-US" dirty="0" smtClean="0"/>
              <a:t>, stated:-</a:t>
            </a:r>
          </a:p>
          <a:p>
            <a:pPr algn="just"/>
            <a:r>
              <a:rPr lang="en-US" dirty="0" smtClean="0"/>
              <a:t>“ When one is not guided by anything provided or known, when it is a question of an absolutely new case, one has recourse to the principles of natural law. Because if the foresight of the legislator is limited, nature is infinite; it applies to everything which can be of interest to men”.</a:t>
            </a:r>
          </a:p>
          <a:p>
            <a:endParaRPr lang="en-US" dirty="0"/>
          </a:p>
        </p:txBody>
      </p:sp>
    </p:spTree>
    <p:extLst>
      <p:ext uri="{BB962C8B-B14F-4D97-AF65-F5344CB8AC3E}">
        <p14:creationId xmlns:p14="http://schemas.microsoft.com/office/powerpoint/2010/main" val="1393719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religious significance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Therefore, though cultural differences have left their signature on the Iraqi Civil Code, both civil codes reflect the traditional civilian sources of law. The implications of this are that Iraqi courts will make judicial decisions in much the same way as Louisiana courts-placing special emphasis on statutory interpretation. Neither court will rely on the principle of stare </a:t>
            </a:r>
            <a:r>
              <a:rPr lang="en-US" dirty="0" err="1" smtClean="0"/>
              <a:t>decisis</a:t>
            </a:r>
            <a:r>
              <a:rPr lang="en-US" dirty="0" smtClean="0"/>
              <a:t>, but will instead look to consistent opinions of judges to form a persuasive, though not binding, source of law. Both jurisdictions will defer to custom and, in the absence of either, both will apply rules of equity.</a:t>
            </a:r>
          </a:p>
          <a:p>
            <a:endParaRPr lang="en-US" dirty="0"/>
          </a:p>
        </p:txBody>
      </p:sp>
    </p:spTree>
    <p:extLst>
      <p:ext uri="{BB962C8B-B14F-4D97-AF65-F5344CB8AC3E}">
        <p14:creationId xmlns:p14="http://schemas.microsoft.com/office/powerpoint/2010/main" val="1776848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334</Words>
  <Application>Microsoft Office PowerPoint</Application>
  <PresentationFormat>On-screen Show (4:3)</PresentationFormat>
  <Paragraphs>10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religious significance</vt:lpstr>
      <vt:lpstr>religious significance</vt:lpstr>
      <vt:lpstr>religious significance</vt:lpstr>
      <vt:lpstr>religious significance</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2023-10-31T17:00:15Z</dcterms:modified>
</cp:coreProperties>
</file>