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88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B0819A-06E4-4929-95B4-C75B0412894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E74E81-C8D3-49A2-B2A0-4C658D5CE0C6}">
      <dgm:prSet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Changing Law
</a:t>
          </a:r>
          <a:endParaRPr lang="en-US" b="1" dirty="0">
            <a:solidFill>
              <a:schemeClr val="tx1"/>
            </a:solidFill>
          </a:endParaRPr>
        </a:p>
      </dgm:t>
    </dgm:pt>
    <dgm:pt modelId="{149CB26F-FF38-44A3-9012-7495DDD54E93}" type="parTrans" cxnId="{CE306C79-4CC7-47A5-8635-EB3655F7A799}">
      <dgm:prSet/>
      <dgm:spPr/>
      <dgm:t>
        <a:bodyPr/>
        <a:lstStyle/>
        <a:p>
          <a:endParaRPr lang="en-US" b="1"/>
        </a:p>
      </dgm:t>
    </dgm:pt>
    <dgm:pt modelId="{2D89B0CA-D166-4392-A219-BCCD0F9FEEAD}" type="sibTrans" cxnId="{CE306C79-4CC7-47A5-8635-EB3655F7A799}">
      <dgm:prSet/>
      <dgm:spPr/>
      <dgm:t>
        <a:bodyPr/>
        <a:lstStyle/>
        <a:p>
          <a:endParaRPr lang="en-US" b="1"/>
        </a:p>
      </dgm:t>
    </dgm:pt>
    <dgm:pt modelId="{7484959E-9E85-4390-91DF-B55F9EFD2454}">
      <dgm:prSet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Programmatic Law
</a:t>
          </a:r>
          <a:endParaRPr lang="en-US" b="1" dirty="0">
            <a:solidFill>
              <a:schemeClr val="tx1"/>
            </a:solidFill>
          </a:endParaRPr>
        </a:p>
      </dgm:t>
    </dgm:pt>
    <dgm:pt modelId="{5E03D08C-CC65-459B-9249-713A3B1F59EE}" type="parTrans" cxnId="{8D1A0821-55F9-44A3-9F04-54CA368C5EDB}">
      <dgm:prSet/>
      <dgm:spPr/>
      <dgm:t>
        <a:bodyPr/>
        <a:lstStyle/>
        <a:p>
          <a:endParaRPr lang="en-US" b="1"/>
        </a:p>
      </dgm:t>
    </dgm:pt>
    <dgm:pt modelId="{DD36E540-FE1A-45B1-A004-4F282646CC3E}" type="sibTrans" cxnId="{8D1A0821-55F9-44A3-9F04-54CA368C5EDB}">
      <dgm:prSet/>
      <dgm:spPr/>
      <dgm:t>
        <a:bodyPr/>
        <a:lstStyle/>
        <a:p>
          <a:endParaRPr lang="en-US" b="1"/>
        </a:p>
      </dgm:t>
    </dgm:pt>
    <dgm:pt modelId="{8F6FE542-50AF-40F6-8949-5358CEAB12A0}">
      <dgm:prSet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 Fundamental Law</a:t>
          </a:r>
          <a:endParaRPr lang="en-US" b="1" dirty="0">
            <a:solidFill>
              <a:schemeClr val="tx1"/>
            </a:solidFill>
          </a:endParaRPr>
        </a:p>
      </dgm:t>
    </dgm:pt>
    <dgm:pt modelId="{E1123D4E-CEDB-4AFF-BAB0-5F20894EF25C}" type="parTrans" cxnId="{355CD0A9-EE66-43D2-BFE8-4130E3A72A44}">
      <dgm:prSet/>
      <dgm:spPr/>
      <dgm:t>
        <a:bodyPr/>
        <a:lstStyle/>
        <a:p>
          <a:endParaRPr lang="en-US" b="1"/>
        </a:p>
      </dgm:t>
    </dgm:pt>
    <dgm:pt modelId="{300BA723-E875-41CC-BD6B-670A72822AF4}" type="sibTrans" cxnId="{355CD0A9-EE66-43D2-BFE8-4130E3A72A44}">
      <dgm:prSet/>
      <dgm:spPr/>
      <dgm:t>
        <a:bodyPr/>
        <a:lstStyle/>
        <a:p>
          <a:endParaRPr lang="en-US" b="1"/>
        </a:p>
      </dgm:t>
    </dgm:pt>
    <dgm:pt modelId="{75DE4322-91F1-49EC-B5A0-05FD372D4A01}" type="pres">
      <dgm:prSet presAssocID="{A2B0819A-06E4-4929-95B4-C75B0412894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746831-CA9F-461B-ACE6-3458D91F68B4}" type="pres">
      <dgm:prSet presAssocID="{17E74E81-C8D3-49A2-B2A0-4C658D5CE0C6}" presName="node" presStyleLbl="node1" presStyleIdx="0" presStyleCnt="3" custScaleX="206783" custScaleY="1084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197393-6A56-48DF-84EA-1E13794736D6}" type="pres">
      <dgm:prSet presAssocID="{2D89B0CA-D166-4392-A219-BCCD0F9FEEAD}" presName="sibTrans" presStyleLbl="sibTrans2D1" presStyleIdx="0" presStyleCnt="3"/>
      <dgm:spPr/>
      <dgm:t>
        <a:bodyPr/>
        <a:lstStyle/>
        <a:p>
          <a:endParaRPr lang="en-US"/>
        </a:p>
      </dgm:t>
    </dgm:pt>
    <dgm:pt modelId="{530398E5-B910-4FF2-A334-C26B90A914E8}" type="pres">
      <dgm:prSet presAssocID="{2D89B0CA-D166-4392-A219-BCCD0F9FEEAD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FA4285F0-C460-4052-8D1F-E771C514CCC5}" type="pres">
      <dgm:prSet presAssocID="{7484959E-9E85-4390-91DF-B55F9EFD2454}" presName="node" presStyleLbl="node1" presStyleIdx="1" presStyleCnt="3" custScaleX="1775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8D132F-DAD6-4DA7-A3D5-62A013F2AADB}" type="pres">
      <dgm:prSet presAssocID="{DD36E540-FE1A-45B1-A004-4F282646CC3E}" presName="sibTrans" presStyleLbl="sibTrans2D1" presStyleIdx="1" presStyleCnt="3"/>
      <dgm:spPr/>
      <dgm:t>
        <a:bodyPr/>
        <a:lstStyle/>
        <a:p>
          <a:endParaRPr lang="en-US"/>
        </a:p>
      </dgm:t>
    </dgm:pt>
    <dgm:pt modelId="{47E63596-AA11-4239-B4B9-57441587B106}" type="pres">
      <dgm:prSet presAssocID="{DD36E540-FE1A-45B1-A004-4F282646CC3E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2A882B18-F3FA-43AC-9C01-233EF26784ED}" type="pres">
      <dgm:prSet presAssocID="{8F6FE542-50AF-40F6-8949-5358CEAB12A0}" presName="node" presStyleLbl="node1" presStyleIdx="2" presStyleCnt="3" custScaleX="154739" custRadScaleRad="117555" custRadScaleInc="55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56F296-8BAB-4F0F-BE7A-CE8AF99840A7}" type="pres">
      <dgm:prSet presAssocID="{300BA723-E875-41CC-BD6B-670A72822AF4}" presName="sibTrans" presStyleLbl="sibTrans2D1" presStyleIdx="2" presStyleCnt="3"/>
      <dgm:spPr/>
      <dgm:t>
        <a:bodyPr/>
        <a:lstStyle/>
        <a:p>
          <a:endParaRPr lang="en-US"/>
        </a:p>
      </dgm:t>
    </dgm:pt>
    <dgm:pt modelId="{51F22B28-7897-4476-93FA-441859C9407E}" type="pres">
      <dgm:prSet presAssocID="{300BA723-E875-41CC-BD6B-670A72822AF4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8C98EE2E-ED1C-4F44-A27E-B3210C8589FF}" type="presOf" srcId="{7484959E-9E85-4390-91DF-B55F9EFD2454}" destId="{FA4285F0-C460-4052-8D1F-E771C514CCC5}" srcOrd="0" destOrd="0" presId="urn:microsoft.com/office/officeart/2005/8/layout/cycle2"/>
    <dgm:cxn modelId="{64EA5658-0DCF-4730-80F3-9F401ACA4399}" type="presOf" srcId="{300BA723-E875-41CC-BD6B-670A72822AF4}" destId="{B156F296-8BAB-4F0F-BE7A-CE8AF99840A7}" srcOrd="0" destOrd="0" presId="urn:microsoft.com/office/officeart/2005/8/layout/cycle2"/>
    <dgm:cxn modelId="{DBCB2A2F-55ED-4534-AA23-3E9AC8CA24B4}" type="presOf" srcId="{17E74E81-C8D3-49A2-B2A0-4C658D5CE0C6}" destId="{CD746831-CA9F-461B-ACE6-3458D91F68B4}" srcOrd="0" destOrd="0" presId="urn:microsoft.com/office/officeart/2005/8/layout/cycle2"/>
    <dgm:cxn modelId="{F300C423-B30A-4CA1-9143-2D94BA7FEEF2}" type="presOf" srcId="{DD36E540-FE1A-45B1-A004-4F282646CC3E}" destId="{47E63596-AA11-4239-B4B9-57441587B106}" srcOrd="1" destOrd="0" presId="urn:microsoft.com/office/officeart/2005/8/layout/cycle2"/>
    <dgm:cxn modelId="{9E65D365-F375-4923-AC6E-C2CB90CB3583}" type="presOf" srcId="{2D89B0CA-D166-4392-A219-BCCD0F9FEEAD}" destId="{04197393-6A56-48DF-84EA-1E13794736D6}" srcOrd="0" destOrd="0" presId="urn:microsoft.com/office/officeart/2005/8/layout/cycle2"/>
    <dgm:cxn modelId="{8B734FE9-9910-40D2-88C1-B69C51F6A88F}" type="presOf" srcId="{A2B0819A-06E4-4929-95B4-C75B04128940}" destId="{75DE4322-91F1-49EC-B5A0-05FD372D4A01}" srcOrd="0" destOrd="0" presId="urn:microsoft.com/office/officeart/2005/8/layout/cycle2"/>
    <dgm:cxn modelId="{8D1A0821-55F9-44A3-9F04-54CA368C5EDB}" srcId="{A2B0819A-06E4-4929-95B4-C75B04128940}" destId="{7484959E-9E85-4390-91DF-B55F9EFD2454}" srcOrd="1" destOrd="0" parTransId="{5E03D08C-CC65-459B-9249-713A3B1F59EE}" sibTransId="{DD36E540-FE1A-45B1-A004-4F282646CC3E}"/>
    <dgm:cxn modelId="{99756B64-9E24-44C8-8794-27791D01188E}" type="presOf" srcId="{300BA723-E875-41CC-BD6B-670A72822AF4}" destId="{51F22B28-7897-4476-93FA-441859C9407E}" srcOrd="1" destOrd="0" presId="urn:microsoft.com/office/officeart/2005/8/layout/cycle2"/>
    <dgm:cxn modelId="{C13F9245-19C4-4099-8EC5-2840F0AFBC3E}" type="presOf" srcId="{2D89B0CA-D166-4392-A219-BCCD0F9FEEAD}" destId="{530398E5-B910-4FF2-A334-C26B90A914E8}" srcOrd="1" destOrd="0" presId="urn:microsoft.com/office/officeart/2005/8/layout/cycle2"/>
    <dgm:cxn modelId="{48AC3D5B-795C-4F36-ABF4-59B16FC2F767}" type="presOf" srcId="{DD36E540-FE1A-45B1-A004-4F282646CC3E}" destId="{748D132F-DAD6-4DA7-A3D5-62A013F2AADB}" srcOrd="0" destOrd="0" presId="urn:microsoft.com/office/officeart/2005/8/layout/cycle2"/>
    <dgm:cxn modelId="{A9C4F597-774D-4833-823F-DC8949175484}" type="presOf" srcId="{8F6FE542-50AF-40F6-8949-5358CEAB12A0}" destId="{2A882B18-F3FA-43AC-9C01-233EF26784ED}" srcOrd="0" destOrd="0" presId="urn:microsoft.com/office/officeart/2005/8/layout/cycle2"/>
    <dgm:cxn modelId="{CE306C79-4CC7-47A5-8635-EB3655F7A799}" srcId="{A2B0819A-06E4-4929-95B4-C75B04128940}" destId="{17E74E81-C8D3-49A2-B2A0-4C658D5CE0C6}" srcOrd="0" destOrd="0" parTransId="{149CB26F-FF38-44A3-9012-7495DDD54E93}" sibTransId="{2D89B0CA-D166-4392-A219-BCCD0F9FEEAD}"/>
    <dgm:cxn modelId="{355CD0A9-EE66-43D2-BFE8-4130E3A72A44}" srcId="{A2B0819A-06E4-4929-95B4-C75B04128940}" destId="{8F6FE542-50AF-40F6-8949-5358CEAB12A0}" srcOrd="2" destOrd="0" parTransId="{E1123D4E-CEDB-4AFF-BAB0-5F20894EF25C}" sibTransId="{300BA723-E875-41CC-BD6B-670A72822AF4}"/>
    <dgm:cxn modelId="{E36CCCE5-B69A-431C-8ED5-D5D9971B7EA2}" type="presParOf" srcId="{75DE4322-91F1-49EC-B5A0-05FD372D4A01}" destId="{CD746831-CA9F-461B-ACE6-3458D91F68B4}" srcOrd="0" destOrd="0" presId="urn:microsoft.com/office/officeart/2005/8/layout/cycle2"/>
    <dgm:cxn modelId="{0FE3D953-D52B-4511-9058-1D161920DF9F}" type="presParOf" srcId="{75DE4322-91F1-49EC-B5A0-05FD372D4A01}" destId="{04197393-6A56-48DF-84EA-1E13794736D6}" srcOrd="1" destOrd="0" presId="urn:microsoft.com/office/officeart/2005/8/layout/cycle2"/>
    <dgm:cxn modelId="{BD3B300B-85C1-4D6E-9B70-2F6BC63BB96D}" type="presParOf" srcId="{04197393-6A56-48DF-84EA-1E13794736D6}" destId="{530398E5-B910-4FF2-A334-C26B90A914E8}" srcOrd="0" destOrd="0" presId="urn:microsoft.com/office/officeart/2005/8/layout/cycle2"/>
    <dgm:cxn modelId="{031FDA7F-E331-49DB-A488-CC1A406479E7}" type="presParOf" srcId="{75DE4322-91F1-49EC-B5A0-05FD372D4A01}" destId="{FA4285F0-C460-4052-8D1F-E771C514CCC5}" srcOrd="2" destOrd="0" presId="urn:microsoft.com/office/officeart/2005/8/layout/cycle2"/>
    <dgm:cxn modelId="{F72D08EF-A164-4EBD-9708-4337EE0FBBD6}" type="presParOf" srcId="{75DE4322-91F1-49EC-B5A0-05FD372D4A01}" destId="{748D132F-DAD6-4DA7-A3D5-62A013F2AADB}" srcOrd="3" destOrd="0" presId="urn:microsoft.com/office/officeart/2005/8/layout/cycle2"/>
    <dgm:cxn modelId="{1EC2C258-3041-40FF-BC2B-F82D2A9B70EB}" type="presParOf" srcId="{748D132F-DAD6-4DA7-A3D5-62A013F2AADB}" destId="{47E63596-AA11-4239-B4B9-57441587B106}" srcOrd="0" destOrd="0" presId="urn:microsoft.com/office/officeart/2005/8/layout/cycle2"/>
    <dgm:cxn modelId="{5B49F185-5164-443E-9627-FCA55B51D10B}" type="presParOf" srcId="{75DE4322-91F1-49EC-B5A0-05FD372D4A01}" destId="{2A882B18-F3FA-43AC-9C01-233EF26784ED}" srcOrd="4" destOrd="0" presId="urn:microsoft.com/office/officeart/2005/8/layout/cycle2"/>
    <dgm:cxn modelId="{6E68BC52-8D83-44DB-A192-392B170C03B4}" type="presParOf" srcId="{75DE4322-91F1-49EC-B5A0-05FD372D4A01}" destId="{B156F296-8BAB-4F0F-BE7A-CE8AF99840A7}" srcOrd="5" destOrd="0" presId="urn:microsoft.com/office/officeart/2005/8/layout/cycle2"/>
    <dgm:cxn modelId="{5D480F7A-59E8-45DD-828F-3DA6D1569FB9}" type="presParOf" srcId="{B156F296-8BAB-4F0F-BE7A-CE8AF99840A7}" destId="{51F22B28-7897-4476-93FA-441859C9407E}" srcOrd="0" destOrd="0" presId="urn:microsoft.com/office/officeart/2005/8/layout/cycle2"/>
  </dgm:cxnLst>
  <dgm:bg>
    <a:solidFill>
      <a:schemeClr val="accent5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746831-CA9F-461B-ACE6-3458D91F68B4}">
      <dsp:nvSpPr>
        <dsp:cNvPr id="0" name=""/>
        <dsp:cNvSpPr/>
      </dsp:nvSpPr>
      <dsp:spPr>
        <a:xfrm>
          <a:off x="1752604" y="-36651"/>
          <a:ext cx="3627794" cy="19024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Changing Law
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2283882" y="241959"/>
        <a:ext cx="2565238" cy="1345247"/>
      </dsp:txXfrm>
    </dsp:sp>
    <dsp:sp modelId="{04197393-6A56-48DF-84EA-1E13794736D6}">
      <dsp:nvSpPr>
        <dsp:cNvPr id="0" name=""/>
        <dsp:cNvSpPr/>
      </dsp:nvSpPr>
      <dsp:spPr>
        <a:xfrm rot="3600000">
          <a:off x="4078132" y="1790300"/>
          <a:ext cx="329784" cy="5921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b="1" kern="1200"/>
        </a:p>
      </dsp:txBody>
      <dsp:txXfrm>
        <a:off x="4102866" y="1865882"/>
        <a:ext cx="230849" cy="355264"/>
      </dsp:txXfrm>
    </dsp:sp>
    <dsp:sp modelId="{FA4285F0-C460-4052-8D1F-E771C514CCC5}">
      <dsp:nvSpPr>
        <dsp:cNvPr id="0" name=""/>
        <dsp:cNvSpPr/>
      </dsp:nvSpPr>
      <dsp:spPr>
        <a:xfrm>
          <a:off x="3327836" y="2320854"/>
          <a:ext cx="3114054" cy="17543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Programmatic Law
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3783879" y="2577779"/>
        <a:ext cx="2201968" cy="1240546"/>
      </dsp:txXfrm>
    </dsp:sp>
    <dsp:sp modelId="{748D132F-DAD6-4DA7-A3D5-62A013F2AADB}">
      <dsp:nvSpPr>
        <dsp:cNvPr id="0" name=""/>
        <dsp:cNvSpPr/>
      </dsp:nvSpPr>
      <dsp:spPr>
        <a:xfrm rot="10800000">
          <a:off x="3325214" y="2901998"/>
          <a:ext cx="1852" cy="5921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b="1" kern="1200"/>
        </a:p>
      </dsp:txBody>
      <dsp:txXfrm rot="10800000">
        <a:off x="3325770" y="3020420"/>
        <a:ext cx="1296" cy="355264"/>
      </dsp:txXfrm>
    </dsp:sp>
    <dsp:sp modelId="{2A882B18-F3FA-43AC-9C01-233EF26784ED}">
      <dsp:nvSpPr>
        <dsp:cNvPr id="0" name=""/>
        <dsp:cNvSpPr/>
      </dsp:nvSpPr>
      <dsp:spPr>
        <a:xfrm>
          <a:off x="609604" y="2320854"/>
          <a:ext cx="2714735" cy="17543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 Fundamental Law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1007168" y="2577779"/>
        <a:ext cx="1919607" cy="1240546"/>
      </dsp:txXfrm>
    </dsp:sp>
    <dsp:sp modelId="{B156F296-8BAB-4F0F-BE7A-CE8AF99840A7}">
      <dsp:nvSpPr>
        <dsp:cNvPr id="0" name=""/>
        <dsp:cNvSpPr/>
      </dsp:nvSpPr>
      <dsp:spPr>
        <a:xfrm rot="18300632">
          <a:off x="2536322" y="1816017"/>
          <a:ext cx="382719" cy="5921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b="1" kern="1200"/>
        </a:p>
      </dsp:txBody>
      <dsp:txXfrm>
        <a:off x="2560793" y="1981459"/>
        <a:ext cx="267903" cy="3552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696200" cy="2286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Second </a:t>
            </a:r>
            <a:r>
              <a:rPr lang="en-US" b="1" dirty="0" smtClean="0">
                <a:solidFill>
                  <a:schemeClr val="tx1"/>
                </a:solidFill>
              </a:rPr>
              <a:t>lecture</a:t>
            </a:r>
            <a:r>
              <a:rPr lang="en-US" b="1" smtClean="0">
                <a:solidFill>
                  <a:schemeClr val="tx1"/>
                </a:solidFill>
              </a:rPr>
              <a:t/>
            </a:r>
            <a:br>
              <a:rPr lang="en-US" b="1" smtClean="0">
                <a:solidFill>
                  <a:schemeClr val="tx1"/>
                </a:solidFill>
              </a:rPr>
            </a:br>
            <a:r>
              <a:rPr lang="en-US" b="1" smtClean="0">
                <a:solidFill>
                  <a:schemeClr val="tx1"/>
                </a:solidFill>
              </a:rPr>
              <a:t>Characteristics </a:t>
            </a:r>
            <a:r>
              <a:rPr lang="en-US" b="1" dirty="0" smtClean="0">
                <a:solidFill>
                  <a:schemeClr val="tx1"/>
                </a:solidFill>
              </a:rPr>
              <a:t>of Constitution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581400"/>
            <a:ext cx="6553200" cy="1524000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Phd.ayaat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mohammed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saud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60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4215594"/>
              </p:ext>
            </p:extLst>
          </p:nvPr>
        </p:nvGraphicFramePr>
        <p:xfrm>
          <a:off x="762000" y="2438400"/>
          <a:ext cx="7332662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Characteristics of the constitution</a:t>
            </a:r>
            <a:r>
              <a:rPr lang="ar-IQ" b="1" dirty="0" smtClean="0">
                <a:solidFill>
                  <a:schemeClr val="tx1"/>
                </a:solidFill>
              </a:rPr>
              <a:t/>
            </a:r>
            <a:br>
              <a:rPr lang="ar-IQ" b="1" dirty="0" smtClean="0">
                <a:solidFill>
                  <a:schemeClr val="tx1"/>
                </a:solidFill>
              </a:rPr>
            </a:br>
            <a:r>
              <a:rPr lang="ar-IQ" b="1" dirty="0" smtClean="0">
                <a:solidFill>
                  <a:schemeClr val="tx1"/>
                </a:solidFill>
              </a:rPr>
              <a:t>خصائص الدستور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38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286000"/>
            <a:ext cx="7594600" cy="38401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b="1" dirty="0" smtClean="0">
                <a:solidFill>
                  <a:schemeClr val="tx1"/>
                </a:solidFill>
              </a:rPr>
              <a:t>Changing Law</a:t>
            </a:r>
            <a:r>
              <a:rPr lang="ar-IQ" b="1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:- as a reflection of a changing society, the constitution cannot re-main unchanged.</a:t>
            </a:r>
          </a:p>
          <a:p>
            <a:pPr marL="0" indent="0" algn="just" rtl="1">
              <a:buNone/>
            </a:pPr>
            <a:r>
              <a:rPr lang="ar-IQ" dirty="0" smtClean="0">
                <a:solidFill>
                  <a:schemeClr val="tx1"/>
                </a:solidFill>
              </a:rPr>
              <a:t>قانون متغيير:- انعكسا للتغيرات الاجتماعية فمن غير الممكن ان يبقى الدستور جامد (لا يتغيير) 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Programmatic Law </a:t>
            </a:r>
            <a:r>
              <a:rPr lang="en-US" dirty="0" smtClean="0">
                <a:solidFill>
                  <a:schemeClr val="tx1"/>
                </a:solidFill>
              </a:rPr>
              <a:t>:-The constitution usually confirms the existing rules enshrined in it, it deal with the present and the future.  </a:t>
            </a:r>
            <a:endParaRPr lang="en-US" dirty="0">
              <a:solidFill>
                <a:schemeClr val="tx1"/>
              </a:solidFill>
            </a:endParaRPr>
          </a:p>
          <a:p>
            <a:pPr marL="0" indent="0" algn="just" rtl="1">
              <a:buNone/>
            </a:pPr>
            <a:r>
              <a:rPr lang="ar-IQ" dirty="0" smtClean="0">
                <a:solidFill>
                  <a:schemeClr val="tx1"/>
                </a:solidFill>
              </a:rPr>
              <a:t>قانون برمجي:- يؤكد الدستور عادة القواعد الموجودة، وهو يتعامل مع الحاضر والمستقبل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Fundamental Law :- </a:t>
            </a:r>
            <a:r>
              <a:rPr lang="en-US" dirty="0" smtClean="0">
                <a:solidFill>
                  <a:schemeClr val="tx1"/>
                </a:solidFill>
              </a:rPr>
              <a:t>The constitution of a state constitutes the fundamental law of the land. It is supreme law in the country. This constitutional supremacy has several important effects</a:t>
            </a:r>
            <a:r>
              <a:rPr lang="ar-IQ" dirty="0" smtClean="0">
                <a:solidFill>
                  <a:schemeClr val="tx1"/>
                </a:solidFill>
              </a:rPr>
              <a:t>.</a:t>
            </a:r>
          </a:p>
          <a:p>
            <a:pPr algn="just" rtl="1"/>
            <a:r>
              <a:rPr lang="ar-IQ" dirty="0" smtClean="0">
                <a:solidFill>
                  <a:schemeClr val="tx1"/>
                </a:solidFill>
              </a:rPr>
              <a:t>قانون اساسي:- يعد الدستور القانون الاساسي في البلد وهو القانون الاسمى في الدولة وهذا السمو يمنحه تاثيرات مهمة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Characteristics of the constitution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ar-IQ" b="1" dirty="0" smtClean="0">
                <a:solidFill>
                  <a:schemeClr val="tx1"/>
                </a:solidFill>
              </a:rPr>
              <a:t>خصائص الدستور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07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129</TotalTime>
  <Words>145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Waveform</vt:lpstr>
      <vt:lpstr>Second lecture Characteristics of Constitution</vt:lpstr>
      <vt:lpstr>Characteristics of the constitution خصائص الدستور</vt:lpstr>
      <vt:lpstr>Characteristics of the constitution خصائص الدستور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Constitutional law</dc:title>
  <dc:creator>Ameer</dc:creator>
  <cp:lastModifiedBy>Ameer</cp:lastModifiedBy>
  <cp:revision>16</cp:revision>
  <dcterms:created xsi:type="dcterms:W3CDTF">2023-10-19T13:04:37Z</dcterms:created>
  <dcterms:modified xsi:type="dcterms:W3CDTF">2023-11-10T14:22:32Z</dcterms:modified>
</cp:coreProperties>
</file>