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Third </a:t>
            </a:r>
            <a:r>
              <a:rPr lang="en-US" b="1" dirty="0" smtClean="0">
                <a:solidFill>
                  <a:schemeClr val="tx1"/>
                </a:solidFill>
              </a:rPr>
              <a:t>lecture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sources of constitutional </a:t>
            </a:r>
            <a:r>
              <a:rPr lang="en-US" b="1" dirty="0" smtClean="0">
                <a:solidFill>
                  <a:schemeClr val="tx1"/>
                </a:solidFill>
              </a:rPr>
              <a:t>Law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077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What is the sources </a:t>
            </a:r>
            <a:r>
              <a:rPr lang="en-US" b="1" dirty="0">
                <a:solidFill>
                  <a:schemeClr val="tx1"/>
                </a:solidFill>
              </a:rPr>
              <a:t>of constitutional </a:t>
            </a:r>
            <a:r>
              <a:rPr lang="en-US" b="1" dirty="0" smtClean="0">
                <a:solidFill>
                  <a:schemeClr val="tx1"/>
                </a:solidFill>
              </a:rPr>
              <a:t>Law?</a:t>
            </a:r>
          </a:p>
          <a:p>
            <a:r>
              <a:rPr lang="en-US" b="1" dirty="0">
                <a:solidFill>
                  <a:schemeClr val="tx1"/>
                </a:solidFill>
              </a:rPr>
              <a:t>1-Legislation(A) Legislation, i. e., laws made by the legislature, are the </a:t>
            </a:r>
            <a:r>
              <a:rPr lang="en-US" b="1" dirty="0" smtClean="0">
                <a:solidFill>
                  <a:schemeClr val="tx1"/>
                </a:solidFill>
              </a:rPr>
              <a:t>first and </a:t>
            </a:r>
            <a:r>
              <a:rPr lang="en-US" b="1" dirty="0">
                <a:solidFill>
                  <a:schemeClr val="tx1"/>
                </a:solidFill>
              </a:rPr>
              <a:t>foremost source of the </a:t>
            </a:r>
            <a:r>
              <a:rPr lang="en-US" b="1" dirty="0" smtClean="0">
                <a:solidFill>
                  <a:schemeClr val="tx1"/>
                </a:solidFill>
              </a:rPr>
              <a:t>constitution.</a:t>
            </a:r>
          </a:p>
          <a:p>
            <a:pPr algn="r" rtl="1"/>
            <a:r>
              <a:rPr lang="ar-IQ" b="1" dirty="0" smtClean="0">
                <a:solidFill>
                  <a:schemeClr val="tx1"/>
                </a:solidFill>
              </a:rPr>
              <a:t>التشريع:- ماهو الا قانون يوضع من قبل المشرعين (السلطة التشريعية) وهو المصدر الاول والاكثر شهرة للدستور.</a:t>
            </a:r>
          </a:p>
          <a:p>
            <a:r>
              <a:rPr lang="en-US" b="1" dirty="0">
                <a:solidFill>
                  <a:schemeClr val="tx1"/>
                </a:solidFill>
              </a:rPr>
              <a:t>judicial interpretation:- it is The second source of the constitution , In certain countries, courts and judges are empowered to interpret the law to expose meaning, in disputed cases..</a:t>
            </a:r>
            <a:endParaRPr lang="en-US" b="1" dirty="0" smtClean="0">
              <a:solidFill>
                <a:schemeClr val="tx1"/>
              </a:solidFill>
            </a:endParaRPr>
          </a:p>
          <a:p>
            <a:pPr algn="r" rtl="1"/>
            <a:r>
              <a:rPr lang="ar-IQ" b="1" dirty="0" smtClean="0">
                <a:solidFill>
                  <a:schemeClr val="tx1"/>
                </a:solidFill>
              </a:rPr>
              <a:t>التفسير القضائي:- هو المصدر الثاني للدستور ففي </a:t>
            </a:r>
            <a:r>
              <a:rPr lang="ar-IQ" b="1" dirty="0">
                <a:solidFill>
                  <a:schemeClr val="tx1"/>
                </a:solidFill>
              </a:rPr>
              <a:t>بعض البلدان، تتمتع المحاكم والقضاة بصلاحية </a:t>
            </a:r>
            <a:r>
              <a:rPr lang="ar-IQ" b="1" dirty="0" smtClean="0">
                <a:solidFill>
                  <a:schemeClr val="tx1"/>
                </a:solidFill>
              </a:rPr>
              <a:t>تفسير القانون لكشف معناه (غموضه)في القضايا المتنازع عليها.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Conventions(A) The third source of the constitution is conventions. The </a:t>
            </a:r>
            <a:r>
              <a:rPr lang="en-US" b="1" dirty="0" smtClean="0">
                <a:solidFill>
                  <a:schemeClr val="tx1"/>
                </a:solidFill>
              </a:rPr>
              <a:t>latter</a:t>
            </a:r>
            <a:r>
              <a:rPr lang="ar-IQ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are </a:t>
            </a:r>
            <a:r>
              <a:rPr lang="en-US" b="1" dirty="0">
                <a:solidFill>
                  <a:schemeClr val="tx1"/>
                </a:solidFill>
              </a:rPr>
              <a:t>defined as a mixture of rules based on custom and expediency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endParaRPr lang="ar-IQ" b="1" dirty="0" smtClean="0">
              <a:solidFill>
                <a:schemeClr val="tx1"/>
              </a:solidFill>
            </a:endParaRPr>
          </a:p>
          <a:p>
            <a:pPr algn="l"/>
            <a:r>
              <a:rPr lang="ar-IQ" b="1" dirty="0" smtClean="0">
                <a:solidFill>
                  <a:schemeClr val="tx1"/>
                </a:solidFill>
              </a:rPr>
              <a:t>الاتفاقيات:- المصدر الثالث للدستور تعرف على انها خليط من القواعد القائمة على الاعراف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sources of constitutional </a:t>
            </a:r>
            <a:r>
              <a:rPr lang="en-US" dirty="0" smtClean="0">
                <a:solidFill>
                  <a:schemeClr val="tx1"/>
                </a:solidFill>
              </a:rPr>
              <a:t>Law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ar-IQ" dirty="0" smtClean="0">
                <a:solidFill>
                  <a:schemeClr val="tx1"/>
                </a:solidFill>
              </a:rPr>
              <a:t>مصادر القانون الدستوري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86000"/>
            <a:ext cx="7594600" cy="3840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constitutional conventions arise from two main sources.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(1) A course of conduct may continue over a long period and </a:t>
            </a:r>
            <a:r>
              <a:rPr lang="ar-IQ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ulti-mately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become </a:t>
            </a:r>
            <a:r>
              <a:rPr lang="en-US" dirty="0" smtClean="0">
                <a:solidFill>
                  <a:schemeClr val="tx1"/>
                </a:solidFill>
              </a:rPr>
              <a:t>obligatory.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ar-IQ" dirty="0" smtClean="0">
                <a:solidFill>
                  <a:schemeClr val="tx1"/>
                </a:solidFill>
              </a:rPr>
              <a:t>(</a:t>
            </a:r>
            <a:r>
              <a:rPr lang="ar-IQ" dirty="0">
                <a:solidFill>
                  <a:schemeClr val="tx1"/>
                </a:solidFill>
              </a:rPr>
              <a:t>2) </a:t>
            </a:r>
            <a:r>
              <a:rPr lang="en-US" dirty="0">
                <a:solidFill>
                  <a:schemeClr val="tx1"/>
                </a:solidFill>
              </a:rPr>
              <a:t>People may agree among themselves to adopt a particular rule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of conduct</a:t>
            </a:r>
            <a:r>
              <a:rPr lang="en-US" dirty="0" smtClean="0">
                <a:solidFill>
                  <a:schemeClr val="tx1"/>
                </a:solidFill>
              </a:rPr>
              <a:t>..</a:t>
            </a:r>
          </a:p>
          <a:p>
            <a:pPr algn="just" rtl="1"/>
            <a:r>
              <a:rPr lang="ar-IQ" dirty="0" smtClean="0">
                <a:solidFill>
                  <a:schemeClr val="tx1"/>
                </a:solidFill>
              </a:rPr>
              <a:t>1-استمرار مسار سلوك  معين لمدى طويلة وفي </a:t>
            </a:r>
            <a:r>
              <a:rPr lang="ar-IQ" dirty="0">
                <a:solidFill>
                  <a:schemeClr val="tx1"/>
                </a:solidFill>
              </a:rPr>
              <a:t>نهاية المطاف </a:t>
            </a:r>
            <a:r>
              <a:rPr lang="ar-IQ" dirty="0" smtClean="0">
                <a:solidFill>
                  <a:schemeClr val="tx1"/>
                </a:solidFill>
              </a:rPr>
              <a:t>يصبح إلزامي.</a:t>
            </a:r>
            <a:endParaRPr lang="ar-IQ" dirty="0">
              <a:solidFill>
                <a:schemeClr val="tx1"/>
              </a:solidFill>
            </a:endParaRPr>
          </a:p>
          <a:p>
            <a:pPr algn="just" rtl="1"/>
            <a:r>
              <a:rPr lang="en-US" dirty="0" smtClean="0">
                <a:solidFill>
                  <a:schemeClr val="tx1"/>
                </a:solidFill>
              </a:rPr>
              <a:t>2- </a:t>
            </a:r>
            <a:r>
              <a:rPr lang="ar-IQ" dirty="0" smtClean="0">
                <a:solidFill>
                  <a:schemeClr val="tx1"/>
                </a:solidFill>
              </a:rPr>
              <a:t>يجوز </a:t>
            </a:r>
            <a:r>
              <a:rPr lang="ar-IQ" dirty="0">
                <a:solidFill>
                  <a:schemeClr val="tx1"/>
                </a:solidFill>
              </a:rPr>
              <a:t>للناس أن يتفقوا فيما بينهم على </a:t>
            </a:r>
            <a:r>
              <a:rPr lang="ar-IQ" dirty="0" smtClean="0">
                <a:solidFill>
                  <a:schemeClr val="tx1"/>
                </a:solidFill>
              </a:rPr>
              <a:t>اعتماد قاعدة سلوك معينة.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</a:rPr>
              <a:t>What are The </a:t>
            </a:r>
            <a:r>
              <a:rPr lang="en-US" b="1" dirty="0">
                <a:solidFill>
                  <a:schemeClr val="tx1"/>
                </a:solidFill>
              </a:rPr>
              <a:t>differences between constitutional </a:t>
            </a:r>
            <a:r>
              <a:rPr lang="en-US" b="1" dirty="0" smtClean="0">
                <a:solidFill>
                  <a:schemeClr val="tx1"/>
                </a:solidFill>
              </a:rPr>
              <a:t>conventions</a:t>
            </a:r>
            <a:endParaRPr lang="ar-IQ" b="1" dirty="0" smtClean="0">
              <a:solidFill>
                <a:schemeClr val="tx1"/>
              </a:solidFill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</a:rPr>
              <a:t>ماهي الاختلافات بين الاتفاقيات الدستورية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differences between these two conventions is that while the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first stems from custom, the second stems from agreement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ar-IQ" dirty="0" smtClean="0">
              <a:solidFill>
                <a:schemeClr val="tx1"/>
              </a:solidFill>
            </a:endParaRPr>
          </a:p>
          <a:p>
            <a:pPr algn="just"/>
            <a:r>
              <a:rPr lang="ar-IQ" dirty="0" smtClean="0">
                <a:solidFill>
                  <a:schemeClr val="tx1"/>
                </a:solidFill>
              </a:rPr>
              <a:t>الفرق بين الاتفاقيات اعلاه ان الاولى تنبع من العرف بينما الثانية تنبع من الاتفاق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476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How the constitutional conventions are  </a:t>
            </a:r>
            <a:r>
              <a:rPr lang="en-US" b="1" dirty="0" err="1">
                <a:solidFill>
                  <a:schemeClr val="tx1"/>
                </a:solidFill>
              </a:rPr>
              <a:t>arised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ar-IQ" b="1" dirty="0" smtClean="0">
                <a:solidFill>
                  <a:schemeClr val="tx1"/>
                </a:solidFill>
              </a:rPr>
              <a:t>كيف تنشأ الاتفاقيات الدستورية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</TotalTime>
  <Words>282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Third lecture sources of constitutional Law</vt:lpstr>
      <vt:lpstr>sources of constitutional Law مصادر القانون الدستوري</vt:lpstr>
      <vt:lpstr>How the constitutional conventions are  arised? كيف تنشأ الاتفاقيات الدستورية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22</cp:revision>
  <dcterms:created xsi:type="dcterms:W3CDTF">2023-10-19T13:04:37Z</dcterms:created>
  <dcterms:modified xsi:type="dcterms:W3CDTF">2023-11-10T14:24:04Z</dcterms:modified>
</cp:coreProperties>
</file>