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7560F4F3-4969-4391-9040-180AAC7FCBFA}" type="datetimeFigureOut">
              <a:rPr lang="en-US" smtClean="0"/>
              <a:t>10/13/2024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8BCAB3F-A2E3-432D-9E21-A50152088B5A}" type="slidenum">
              <a:rPr lang="en-US" smtClean="0"/>
              <a:t>‹#›</a:t>
            </a:fld>
            <a:endParaRPr lang="en-US"/>
          </a:p>
        </p:txBody>
      </p:sp>
    </p:spTree>
    <p:extLst>
      <p:ext uri="{BB962C8B-B14F-4D97-AF65-F5344CB8AC3E}">
        <p14:creationId xmlns:p14="http://schemas.microsoft.com/office/powerpoint/2010/main" val="3295001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560F4F3-4969-4391-9040-180AAC7FCBFA}" type="datetimeFigureOut">
              <a:rPr lang="en-US" smtClean="0"/>
              <a:t>10/13/2024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8BCAB3F-A2E3-432D-9E21-A50152088B5A}" type="slidenum">
              <a:rPr lang="en-US" smtClean="0"/>
              <a:t>‹#›</a:t>
            </a:fld>
            <a:endParaRPr lang="en-US"/>
          </a:p>
        </p:txBody>
      </p:sp>
    </p:spTree>
    <p:extLst>
      <p:ext uri="{BB962C8B-B14F-4D97-AF65-F5344CB8AC3E}">
        <p14:creationId xmlns:p14="http://schemas.microsoft.com/office/powerpoint/2010/main" val="783767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560F4F3-4969-4391-9040-180AAC7FCBFA}" type="datetimeFigureOut">
              <a:rPr lang="en-US" smtClean="0"/>
              <a:t>10/13/2024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8BCAB3F-A2E3-432D-9E21-A50152088B5A}" type="slidenum">
              <a:rPr lang="en-US" smtClean="0"/>
              <a:t>‹#›</a:t>
            </a:fld>
            <a:endParaRPr lang="en-US"/>
          </a:p>
        </p:txBody>
      </p:sp>
    </p:spTree>
    <p:extLst>
      <p:ext uri="{BB962C8B-B14F-4D97-AF65-F5344CB8AC3E}">
        <p14:creationId xmlns:p14="http://schemas.microsoft.com/office/powerpoint/2010/main" val="1483588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7560F4F3-4969-4391-9040-180AAC7FCBFA}" type="datetimeFigureOut">
              <a:rPr lang="en-US" smtClean="0"/>
              <a:t>10/13/2024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8BCAB3F-A2E3-432D-9E21-A50152088B5A}" type="slidenum">
              <a:rPr lang="en-US" smtClean="0"/>
              <a:t>‹#›</a:t>
            </a:fld>
            <a:endParaRPr lang="en-US"/>
          </a:p>
        </p:txBody>
      </p:sp>
    </p:spTree>
    <p:extLst>
      <p:ext uri="{BB962C8B-B14F-4D97-AF65-F5344CB8AC3E}">
        <p14:creationId xmlns:p14="http://schemas.microsoft.com/office/powerpoint/2010/main" val="1562097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560F4F3-4969-4391-9040-180AAC7FCBFA}" type="datetimeFigureOut">
              <a:rPr lang="en-US" smtClean="0"/>
              <a:t>10/13/2024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8BCAB3F-A2E3-432D-9E21-A50152088B5A}" type="slidenum">
              <a:rPr lang="en-US" smtClean="0"/>
              <a:t>‹#›</a:t>
            </a:fld>
            <a:endParaRPr lang="en-US"/>
          </a:p>
        </p:txBody>
      </p:sp>
    </p:spTree>
    <p:extLst>
      <p:ext uri="{BB962C8B-B14F-4D97-AF65-F5344CB8AC3E}">
        <p14:creationId xmlns:p14="http://schemas.microsoft.com/office/powerpoint/2010/main" val="4163615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7560F4F3-4969-4391-9040-180AAC7FCBFA}" type="datetimeFigureOut">
              <a:rPr lang="en-US" smtClean="0"/>
              <a:t>10/13/2024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8BCAB3F-A2E3-432D-9E21-A50152088B5A}" type="slidenum">
              <a:rPr lang="en-US" smtClean="0"/>
              <a:t>‹#›</a:t>
            </a:fld>
            <a:endParaRPr lang="en-US"/>
          </a:p>
        </p:txBody>
      </p:sp>
    </p:spTree>
    <p:extLst>
      <p:ext uri="{BB962C8B-B14F-4D97-AF65-F5344CB8AC3E}">
        <p14:creationId xmlns:p14="http://schemas.microsoft.com/office/powerpoint/2010/main" val="2349178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7560F4F3-4969-4391-9040-180AAC7FCBFA}" type="datetimeFigureOut">
              <a:rPr lang="en-US" smtClean="0"/>
              <a:t>10/13/2024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48BCAB3F-A2E3-432D-9E21-A50152088B5A}" type="slidenum">
              <a:rPr lang="en-US" smtClean="0"/>
              <a:t>‹#›</a:t>
            </a:fld>
            <a:endParaRPr lang="en-US"/>
          </a:p>
        </p:txBody>
      </p:sp>
    </p:spTree>
    <p:extLst>
      <p:ext uri="{BB962C8B-B14F-4D97-AF65-F5344CB8AC3E}">
        <p14:creationId xmlns:p14="http://schemas.microsoft.com/office/powerpoint/2010/main" val="2541298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7560F4F3-4969-4391-9040-180AAC7FCBFA}" type="datetimeFigureOut">
              <a:rPr lang="en-US" smtClean="0"/>
              <a:t>10/13/2024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48BCAB3F-A2E3-432D-9E21-A50152088B5A}" type="slidenum">
              <a:rPr lang="en-US" smtClean="0"/>
              <a:t>‹#›</a:t>
            </a:fld>
            <a:endParaRPr lang="en-US"/>
          </a:p>
        </p:txBody>
      </p:sp>
    </p:spTree>
    <p:extLst>
      <p:ext uri="{BB962C8B-B14F-4D97-AF65-F5344CB8AC3E}">
        <p14:creationId xmlns:p14="http://schemas.microsoft.com/office/powerpoint/2010/main" val="4069385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560F4F3-4969-4391-9040-180AAC7FCBFA}" type="datetimeFigureOut">
              <a:rPr lang="en-US" smtClean="0"/>
              <a:t>10/13/2024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48BCAB3F-A2E3-432D-9E21-A50152088B5A}" type="slidenum">
              <a:rPr lang="en-US" smtClean="0"/>
              <a:t>‹#›</a:t>
            </a:fld>
            <a:endParaRPr lang="en-US"/>
          </a:p>
        </p:txBody>
      </p:sp>
    </p:spTree>
    <p:extLst>
      <p:ext uri="{BB962C8B-B14F-4D97-AF65-F5344CB8AC3E}">
        <p14:creationId xmlns:p14="http://schemas.microsoft.com/office/powerpoint/2010/main" val="1246311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560F4F3-4969-4391-9040-180AAC7FCBFA}" type="datetimeFigureOut">
              <a:rPr lang="en-US" smtClean="0"/>
              <a:t>10/13/2024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8BCAB3F-A2E3-432D-9E21-A50152088B5A}" type="slidenum">
              <a:rPr lang="en-US" smtClean="0"/>
              <a:t>‹#›</a:t>
            </a:fld>
            <a:endParaRPr lang="en-US"/>
          </a:p>
        </p:txBody>
      </p:sp>
    </p:spTree>
    <p:extLst>
      <p:ext uri="{BB962C8B-B14F-4D97-AF65-F5344CB8AC3E}">
        <p14:creationId xmlns:p14="http://schemas.microsoft.com/office/powerpoint/2010/main" val="74658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560F4F3-4969-4391-9040-180AAC7FCBFA}" type="datetimeFigureOut">
              <a:rPr lang="en-US" smtClean="0"/>
              <a:t>10/13/2024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8BCAB3F-A2E3-432D-9E21-A50152088B5A}" type="slidenum">
              <a:rPr lang="en-US" smtClean="0"/>
              <a:t>‹#›</a:t>
            </a:fld>
            <a:endParaRPr lang="en-US"/>
          </a:p>
        </p:txBody>
      </p:sp>
    </p:spTree>
    <p:extLst>
      <p:ext uri="{BB962C8B-B14F-4D97-AF65-F5344CB8AC3E}">
        <p14:creationId xmlns:p14="http://schemas.microsoft.com/office/powerpoint/2010/main" val="461467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0F4F3-4969-4391-9040-180AAC7FCBFA}" type="datetimeFigureOut">
              <a:rPr lang="en-US" smtClean="0"/>
              <a:t>10/13/2024</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BCAB3F-A2E3-432D-9E21-A50152088B5A}" type="slidenum">
              <a:rPr lang="en-US" smtClean="0"/>
              <a:t>‹#›</a:t>
            </a:fld>
            <a:endParaRPr lang="en-US"/>
          </a:p>
        </p:txBody>
      </p:sp>
    </p:spTree>
    <p:extLst>
      <p:ext uri="{BB962C8B-B14F-4D97-AF65-F5344CB8AC3E}">
        <p14:creationId xmlns:p14="http://schemas.microsoft.com/office/powerpoint/2010/main" val="3318274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sz="4000" dirty="0" smtClean="0"/>
              <a:t>التعريف بالزواج واركانه </a:t>
            </a:r>
            <a:endParaRPr lang="en-US" sz="4000" dirty="0"/>
          </a:p>
        </p:txBody>
      </p:sp>
      <p:sp>
        <p:nvSpPr>
          <p:cNvPr id="3" name="عنوان فرعي 2"/>
          <p:cNvSpPr>
            <a:spLocks noGrp="1"/>
          </p:cNvSpPr>
          <p:nvPr>
            <p:ph type="subTitle" idx="1"/>
          </p:nvPr>
        </p:nvSpPr>
        <p:spPr/>
        <p:txBody>
          <a:bodyPr/>
          <a:lstStyle/>
          <a:p>
            <a:r>
              <a:rPr lang="ar-IQ" b="1" dirty="0" err="1" smtClean="0"/>
              <a:t>م.د</a:t>
            </a:r>
            <a:r>
              <a:rPr lang="ar-IQ" b="1" dirty="0" smtClean="0"/>
              <a:t> بان بدر حسن </a:t>
            </a:r>
            <a:endParaRPr lang="en-US" b="1" dirty="0"/>
          </a:p>
        </p:txBody>
      </p:sp>
    </p:spTree>
    <p:extLst>
      <p:ext uri="{BB962C8B-B14F-4D97-AF65-F5344CB8AC3E}">
        <p14:creationId xmlns:p14="http://schemas.microsoft.com/office/powerpoint/2010/main" val="3287055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ثانيا: وسائل التعبير عن الإيجاب والقبول في عقد الزواج </a:t>
            </a: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r>
              <a:rPr lang="ar-IQ" sz="2400" dirty="0" smtClean="0">
                <a:latin typeface="Arial" pitchFamily="34" charset="0"/>
                <a:cs typeface="Arial" pitchFamily="34" charset="0"/>
              </a:rPr>
              <a:t>الوسيلة في التعبير عن رغبته في إنشاء عقد الزواج عبر خطاب أو رسالة يرسلها إلى المرأة، فإذا قرأت المرأة الخطاب بحضور شاهدين أو جعلت غيرها يقرؤه وفهم الشاهدان المقصود من الخطاب إبرام عقد الزواج وأعلنت المرأة إمامهما قبولها بالزواج منه انعقد العقد بين الزوجين وهذا ما نصت عليه المادة (6) من الفقرة الثانية من قانون الأحوال الشخصية العراقي بأنه (ينعقد الزواج بالكتابة من الغائب لمن يريد أن يتزوجها بشرط أن تقرأ الكتاب أو تقرؤه على الشاهدين وتسمعهما عبارته </a:t>
            </a:r>
          </a:p>
          <a:p>
            <a:pPr marL="0" indent="0" algn="r">
              <a:buNone/>
            </a:pPr>
            <a:r>
              <a:rPr lang="ar-IQ" sz="2400" dirty="0" smtClean="0">
                <a:latin typeface="Arial" pitchFamily="34" charset="0"/>
                <a:cs typeface="Arial" pitchFamily="34" charset="0"/>
              </a:rPr>
              <a:t>ونشهدهما على أنها قبلت الزواج منه) .</a:t>
            </a:r>
          </a:p>
          <a:p>
            <a:pPr marL="0" indent="0" algn="r">
              <a:buNone/>
            </a:pPr>
            <a:endParaRPr lang="ar-IQ" sz="2400" dirty="0">
              <a:latin typeface="Arial" pitchFamily="34" charset="0"/>
              <a:cs typeface="Arial" pitchFamily="34" charset="0"/>
            </a:endParaRPr>
          </a:p>
          <a:p>
            <a:pPr marL="0" indent="0" algn="r">
              <a:buNone/>
            </a:pPr>
            <a:r>
              <a:rPr lang="ar-IQ" sz="2400" b="1" dirty="0" smtClean="0">
                <a:solidFill>
                  <a:srgbClr val="FF0000"/>
                </a:solidFill>
                <a:latin typeface="Arial" pitchFamily="34" charset="0"/>
                <a:cs typeface="Arial" pitchFamily="34" charset="0"/>
              </a:rPr>
              <a:t>3- عقد الزواج بالإشارة : </a:t>
            </a:r>
            <a:r>
              <a:rPr lang="ar-IQ" sz="2400" b="1" dirty="0" smtClean="0">
                <a:latin typeface="Arial" pitchFamily="34" charset="0"/>
                <a:cs typeface="Arial" pitchFamily="34" charset="0"/>
              </a:rPr>
              <a:t>ينعقد عقد الزواج بالإشارة إذا كان أحد العاقدين أخرس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2295472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400" b="1" dirty="0" smtClean="0">
                <a:latin typeface="Arial" pitchFamily="34" charset="0"/>
                <a:cs typeface="Arial" pitchFamily="34" charset="0"/>
              </a:rPr>
              <a:t>ثانيا: وسائل التعبير عن الإيجاب والقبول في عقد الزواج </a:t>
            </a:r>
            <a:endParaRPr lang="en-US" sz="24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r>
              <a:rPr lang="ar-IQ" sz="2400" dirty="0" smtClean="0"/>
              <a:t>غير قادر على النطق فينعقد الزواج بالإشارة إذا كانت إشارة الأخرس كافية للتعبير عن إرادته في عقد الزواج إلا أن فقهاء الشريعة الإسلامية تباينوا في آرائهم حول وصية عقد الزواج الأخرس إذا كان قادرا على الكتابة فهل ينعقد زواجه بالإشارة المفهومة أم بالكتابة؟ </a:t>
            </a:r>
          </a:p>
          <a:p>
            <a:pPr marL="0" indent="0" algn="r">
              <a:buNone/>
            </a:pPr>
            <a:r>
              <a:rPr lang="ar-IQ" sz="2400" dirty="0" smtClean="0"/>
              <a:t>فنرى فقهاء الأمامية لم يجيزوا عقد زواج الأخرس بالكتابة بل اشترطوا أن ينعقد الزواج باللفظ أو ما يقوم مقامه من الإشارة المفهومة من الأخرس، في حين أتجه فقهاء الحنفية إلى التفرقة إذا ما كان العاقد الأخرس قادرا على الكتابة أو لا، فإذا كان العاقد الأخرس قادرا على الكتابة فلا يجوز له استخدم أسلوب الإشارة بل يجب أن يعبر عن إرادته عبر الكتابة، إما إذا كان العاقد الأخرس لا يجيد الكتابة فعندئذ يصار إلى استخدام أسلوب الإشارة المفهومة في التعبير عن إرادته.</a:t>
            </a:r>
          </a:p>
          <a:p>
            <a:pPr marL="0" indent="0" algn="r">
              <a:buNone/>
            </a:pPr>
            <a:endParaRPr lang="en-US" sz="2400" dirty="0"/>
          </a:p>
        </p:txBody>
      </p:sp>
    </p:spTree>
    <p:extLst>
      <p:ext uri="{BB962C8B-B14F-4D97-AF65-F5344CB8AC3E}">
        <p14:creationId xmlns:p14="http://schemas.microsoft.com/office/powerpoint/2010/main" val="3078100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400" b="1" dirty="0" smtClean="0"/>
              <a:t>موقف قانون الأحوال الشخصية العراقي من استعمال أسلوب الإشارة المفهومة للتعبير عن إرادة الزوجين في إبرام عقد الزواج </a:t>
            </a:r>
            <a:endParaRPr lang="en-US" sz="2400" b="1" dirty="0"/>
          </a:p>
        </p:txBody>
      </p:sp>
      <p:sp>
        <p:nvSpPr>
          <p:cNvPr id="3" name="عنصر نائب للمحتوى 2"/>
          <p:cNvSpPr>
            <a:spLocks noGrp="1"/>
          </p:cNvSpPr>
          <p:nvPr>
            <p:ph idx="1"/>
          </p:nvPr>
        </p:nvSpPr>
        <p:spPr/>
        <p:txBody>
          <a:bodyPr>
            <a:normAutofit/>
          </a:bodyPr>
          <a:lstStyle/>
          <a:p>
            <a:pPr marL="0" indent="0" algn="r">
              <a:buNone/>
            </a:pPr>
            <a:r>
              <a:rPr lang="ar-IQ" sz="2400" dirty="0" smtClean="0"/>
              <a:t> </a:t>
            </a:r>
          </a:p>
          <a:p>
            <a:pPr marL="0" indent="0" algn="r">
              <a:buNone/>
            </a:pPr>
            <a:r>
              <a:rPr lang="ar-IQ" sz="2400" dirty="0" smtClean="0"/>
              <a:t>لم ينص القانون العراقي على استخدام هذه الوسيلة، إلا ليس هناك ما يمنع من استخدامها طالما كانت وسيلة مقبولة شرعا وهذا ما سار عليه القضاء العراقي فالواقع العملي يشير إلى وجود حالات زواج قد عقدت باستخدام هذه الوسيلة من خلال تعبير العاقد الأخرس للزوج الآخر عن رغبته الزواج بها عبر إشارته ب لبس الخاتم أو تشابك الأيدي ويمكن للقاضي الاستعانة بأحد أقرباء العاقد الأخرس مما لهم خبرة في فهم أسلوب الإشارة أو الاستعانة بالخبراء في هذا المجال لتأكيد على رغبته بالزواج. </a:t>
            </a:r>
          </a:p>
          <a:p>
            <a:pPr marL="0" indent="0" algn="r">
              <a:buNone/>
            </a:pPr>
            <a:endParaRPr lang="en-US" sz="2400" dirty="0"/>
          </a:p>
        </p:txBody>
      </p:sp>
    </p:spTree>
    <p:extLst>
      <p:ext uri="{BB962C8B-B14F-4D97-AF65-F5344CB8AC3E}">
        <p14:creationId xmlns:p14="http://schemas.microsoft.com/office/powerpoint/2010/main" val="4022741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ثانيا: وسائل التعبير عن الإيجاب والقبول في عقد الزواج </a:t>
            </a: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a:xfrm>
            <a:off x="381000" y="1600200"/>
            <a:ext cx="8229600" cy="4525963"/>
          </a:xfrm>
        </p:spPr>
        <p:txBody>
          <a:bodyPr>
            <a:normAutofit/>
          </a:bodyPr>
          <a:lstStyle/>
          <a:p>
            <a:pPr marL="0" indent="0" algn="r">
              <a:buNone/>
            </a:pPr>
            <a:r>
              <a:rPr lang="ar-IQ" sz="2800" b="1" dirty="0">
                <a:solidFill>
                  <a:srgbClr val="FF0000"/>
                </a:solidFill>
                <a:latin typeface="Arial" pitchFamily="34" charset="0"/>
                <a:cs typeface="Arial" pitchFamily="34" charset="0"/>
              </a:rPr>
              <a:t>4</a:t>
            </a:r>
            <a:r>
              <a:rPr lang="ar-IQ" sz="2800" b="1" dirty="0" smtClean="0">
                <a:solidFill>
                  <a:srgbClr val="FF0000"/>
                </a:solidFill>
                <a:latin typeface="Arial" pitchFamily="34" charset="0"/>
                <a:cs typeface="Arial" pitchFamily="34" charset="0"/>
              </a:rPr>
              <a:t>- عقد الزواج بالرسول </a:t>
            </a:r>
          </a:p>
          <a:p>
            <a:pPr marL="0" indent="0" algn="justLow">
              <a:buNone/>
            </a:pPr>
            <a:r>
              <a:rPr lang="ar-IQ" sz="2600" b="1" dirty="0" smtClean="0">
                <a:latin typeface="Arial" pitchFamily="34" charset="0"/>
                <a:cs typeface="Arial" pitchFamily="34" charset="0"/>
              </a:rPr>
              <a:t>لم يتطرق قانون الأحوال الشخصية العراقي إلى هذه الوسيلة في التعبير عن إرادة الزوجين في إبرام عقد الزواج بالإشارة إلى جواز استخدام أسلوب اللفظ أو الكتابة فقط إلا أنه لا يوجد ما يمنع من الأخذ به ما دام الشريعة الإسلامية قد شرعت هذه الوسيلة باعتبارها مصدرا من مصادر قانون الأحوال الشخصية فقد يحمل رسول إيجاب الطرف الأول إلى الطرف الثاني فيقول أنا رسول فلأن أرسلني إليك ويقول لك زوجيني نفسك فإذا أحضرت المرأة شهودا وأسمعتهم كلام الرسول وأعلنت قبولها أمامهم انعقد الزواج شرعا                                                                                </a:t>
            </a:r>
            <a:endParaRPr lang="en-US" sz="2600" b="1" dirty="0">
              <a:latin typeface="Arial" pitchFamily="34" charset="0"/>
              <a:cs typeface="Arial" pitchFamily="34" charset="0"/>
            </a:endParaRPr>
          </a:p>
        </p:txBody>
      </p:sp>
    </p:spTree>
    <p:extLst>
      <p:ext uri="{BB962C8B-B14F-4D97-AF65-F5344CB8AC3E}">
        <p14:creationId xmlns:p14="http://schemas.microsoft.com/office/powerpoint/2010/main" val="389654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t>أولا : تعريف عقد  الزواج </a:t>
            </a:r>
            <a:endParaRPr lang="en-US" sz="2800" b="1" dirty="0"/>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latin typeface="Arial" pitchFamily="34" charset="0"/>
                <a:cs typeface="Arial" pitchFamily="34" charset="0"/>
              </a:rPr>
              <a:t>عقد الزواج لغة: الاقتران والارتباط أي اقتران أحد الشيئين بالآخر وارتباطهما بعد أن كان كل منهما منفصلا</a:t>
            </a:r>
          </a:p>
          <a:p>
            <a:pPr marL="0" indent="0" algn="r">
              <a:buNone/>
            </a:pPr>
            <a:endParaRPr lang="ar-IQ" sz="2400" b="1" dirty="0">
              <a:latin typeface="Arial" pitchFamily="34" charset="0"/>
              <a:cs typeface="Arial" pitchFamily="34" charset="0"/>
            </a:endParaRPr>
          </a:p>
          <a:p>
            <a:pPr marL="0" indent="0" algn="r">
              <a:buNone/>
            </a:pPr>
            <a:r>
              <a:rPr lang="ar-IQ" sz="2400" b="1" dirty="0" smtClean="0">
                <a:latin typeface="Arial" pitchFamily="34" charset="0"/>
                <a:cs typeface="Arial" pitchFamily="34" charset="0"/>
              </a:rPr>
              <a:t>عقد الزواج شرعا:(عقد وضعه الشارع يفيد حل استمتاع كل من الزوجين بالآخر </a:t>
            </a:r>
          </a:p>
          <a:p>
            <a:pPr marL="0" indent="0" algn="r">
              <a:buNone/>
            </a:pPr>
            <a:r>
              <a:rPr lang="ar-IQ" sz="2400" b="1" dirty="0" smtClean="0">
                <a:latin typeface="Arial" pitchFamily="34" charset="0"/>
                <a:cs typeface="Arial" pitchFamily="34" charset="0"/>
              </a:rPr>
              <a:t>على الوجه المشروع )</a:t>
            </a:r>
          </a:p>
          <a:p>
            <a:pPr marL="0" indent="0" algn="r">
              <a:buNone/>
            </a:pPr>
            <a:endParaRPr lang="ar-IQ" sz="2400" b="1" dirty="0" smtClean="0">
              <a:latin typeface="Arial" pitchFamily="34" charset="0"/>
              <a:cs typeface="Arial" pitchFamily="34" charset="0"/>
            </a:endParaRPr>
          </a:p>
          <a:p>
            <a:pPr marL="0" indent="0" algn="r">
              <a:buNone/>
            </a:pPr>
            <a:r>
              <a:rPr lang="ar-IQ" sz="2400" b="1" dirty="0" smtClean="0">
                <a:latin typeface="Arial" pitchFamily="34" charset="0"/>
                <a:cs typeface="Arial" pitchFamily="34" charset="0"/>
              </a:rPr>
              <a:t>إما قانونا فقد عرف قانون الأحوال الشخصية العراقي عقد الزواج في </a:t>
            </a:r>
            <a:r>
              <a:rPr lang="ar-IQ" sz="2400" b="1" dirty="0" smtClean="0">
                <a:solidFill>
                  <a:srgbClr val="FF0000"/>
                </a:solidFill>
                <a:latin typeface="Arial" pitchFamily="34" charset="0"/>
                <a:cs typeface="Arial" pitchFamily="34" charset="0"/>
              </a:rPr>
              <a:t>الفقرة الأولى </a:t>
            </a:r>
            <a:r>
              <a:rPr lang="ar-IQ" sz="2400" b="1" dirty="0" smtClean="0">
                <a:solidFill>
                  <a:srgbClr val="002060"/>
                </a:solidFill>
                <a:latin typeface="Arial" pitchFamily="34" charset="0"/>
                <a:cs typeface="Arial" pitchFamily="34" charset="0"/>
              </a:rPr>
              <a:t>من المادة الثالثة </a:t>
            </a:r>
            <a:r>
              <a:rPr lang="ar-IQ" sz="2400" b="1" dirty="0" smtClean="0">
                <a:latin typeface="Arial" pitchFamily="34" charset="0"/>
                <a:cs typeface="Arial" pitchFamily="34" charset="0"/>
              </a:rPr>
              <a:t>منه بأنه </a:t>
            </a:r>
            <a:r>
              <a:rPr lang="ar-IQ" sz="2400" b="1" dirty="0" smtClean="0">
                <a:solidFill>
                  <a:srgbClr val="FF0000"/>
                </a:solidFill>
                <a:latin typeface="Arial" pitchFamily="34" charset="0"/>
                <a:cs typeface="Arial" pitchFamily="34" charset="0"/>
              </a:rPr>
              <a:t>عقد بين رجل وامرأة تحل له شرعا غايته إنشاء رابطة للحياة المشتركة والنسل</a:t>
            </a:r>
            <a:r>
              <a:rPr lang="ar-IQ" sz="2400" b="1" dirty="0" smtClean="0">
                <a:latin typeface="Arial" pitchFamily="34" charset="0"/>
                <a:cs typeface="Arial" pitchFamily="34" charset="0"/>
              </a:rPr>
              <a:t>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1923607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ثانيا: الحكمة من تشريع الزواج </a:t>
            </a: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latin typeface="Arial" pitchFamily="34" charset="0"/>
                <a:cs typeface="Arial" pitchFamily="34" charset="0"/>
              </a:rPr>
              <a:t>لقد حاز النظام الشرعي والقانوني للزواج باهتمام من قبل فقهاء الشريعة والقانون كون الرابطة الزوجية هي جوهر الحياة الاجتماعية وطريقة لتكوين الأسر باعتبارها الأساس الأول لنشوء المجتمع وتلبية لدواعي الطبع الإنساني</a:t>
            </a:r>
          </a:p>
          <a:p>
            <a:pPr marL="0" indent="0" algn="r">
              <a:buNone/>
            </a:pPr>
            <a:r>
              <a:rPr lang="ar-IQ" sz="2400" b="1" dirty="0" smtClean="0">
                <a:latin typeface="Arial" pitchFamily="34" charset="0"/>
                <a:cs typeface="Arial" pitchFamily="34" charset="0"/>
              </a:rPr>
              <a:t>1- إشباع الغريزة الجنسية </a:t>
            </a:r>
          </a:p>
          <a:p>
            <a:pPr marL="0" indent="0" algn="r">
              <a:buNone/>
            </a:pPr>
            <a:r>
              <a:rPr lang="ar-IQ" sz="2400" b="1" dirty="0" smtClean="0">
                <a:latin typeface="Arial" pitchFamily="34" charset="0"/>
                <a:cs typeface="Arial" pitchFamily="34" charset="0"/>
              </a:rPr>
              <a:t>2- إنشاء وتكوين الذرية، </a:t>
            </a:r>
          </a:p>
          <a:p>
            <a:pPr marL="0" indent="0" algn="r">
              <a:buNone/>
            </a:pPr>
            <a:r>
              <a:rPr lang="ar-IQ" sz="2400" b="1" dirty="0" smtClean="0">
                <a:latin typeface="Arial" pitchFamily="34" charset="0"/>
                <a:cs typeface="Arial" pitchFamily="34" charset="0"/>
              </a:rPr>
              <a:t>3- يؤدي الزواج إلى زيادة النشاط الاقتصادي والاجتماعي للإنسان لأن الإنسان متى ما وجد نفسه مسؤولا عن أولاده فمن ارتبط به ارتباطا أسريا يسر عليه الجهد الذي يبذله في السعي لتحقيق مطالبهم </a:t>
            </a: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1598187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latin typeface="Arial" pitchFamily="34" charset="0"/>
                <a:cs typeface="Arial" pitchFamily="34" charset="0"/>
              </a:rPr>
              <a:t>ثالثا: الحكم الشرعي للزواج </a:t>
            </a:r>
            <a:endParaRPr lang="en-US" sz="28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r>
              <a:rPr lang="ar-IQ" sz="2400" dirty="0" smtClean="0">
                <a:latin typeface="Arial" pitchFamily="34" charset="0"/>
                <a:cs typeface="Arial" pitchFamily="34" charset="0"/>
              </a:rPr>
              <a:t>ان الحكم الشرعي للزواج يختلف باختلاف الناس واحوالهم من حيث قدرتهم على تكاليف الزواج المالية ومدى استعدادهم للقيام بالواجبات الزوجية ، ولذلك فقد يكون الزواج واجبا أو محرما أو مكروها وقد يكون مندوبا</a:t>
            </a:r>
          </a:p>
          <a:p>
            <a:pPr marL="0" indent="0" algn="r">
              <a:buNone/>
            </a:pPr>
            <a:r>
              <a:rPr lang="ar-IQ" sz="2400" dirty="0" smtClean="0">
                <a:latin typeface="Arial" pitchFamily="34" charset="0"/>
                <a:cs typeface="Arial" pitchFamily="34" charset="0"/>
              </a:rPr>
              <a:t> </a:t>
            </a:r>
          </a:p>
          <a:p>
            <a:pPr marL="0" indent="0" algn="r">
              <a:buNone/>
            </a:pPr>
            <a:r>
              <a:rPr lang="ar-IQ" sz="2400" dirty="0" smtClean="0">
                <a:latin typeface="Arial" pitchFamily="34" charset="0"/>
                <a:cs typeface="Arial" pitchFamily="34" charset="0"/>
              </a:rPr>
              <a:t>1</a:t>
            </a:r>
            <a:r>
              <a:rPr lang="ar-IQ" sz="2400" b="1" dirty="0" smtClean="0">
                <a:solidFill>
                  <a:srgbClr val="FF0000"/>
                </a:solidFill>
                <a:latin typeface="Arial" pitchFamily="34" charset="0"/>
                <a:cs typeface="Arial" pitchFamily="34" charset="0"/>
              </a:rPr>
              <a:t>- يكون الزواج واجبا : </a:t>
            </a:r>
            <a:r>
              <a:rPr lang="ar-IQ" sz="2400" dirty="0" smtClean="0">
                <a:latin typeface="Arial" pitchFamily="34" charset="0"/>
                <a:cs typeface="Arial" pitchFamily="34" charset="0"/>
              </a:rPr>
              <a:t>اذا كان الشخص المكلف قادرا على تكاليفه وكان يخشى أن يقع في الزنا إذا لم يتزوج .</a:t>
            </a:r>
          </a:p>
          <a:p>
            <a:pPr marL="0" indent="0" algn="r">
              <a:buNone/>
            </a:pPr>
            <a:endParaRPr lang="ar-IQ" sz="2400" dirty="0" smtClean="0">
              <a:latin typeface="Arial" pitchFamily="34" charset="0"/>
              <a:cs typeface="Arial" pitchFamily="34" charset="0"/>
            </a:endParaRPr>
          </a:p>
          <a:p>
            <a:pPr marL="0" indent="0" algn="r">
              <a:buNone/>
            </a:pPr>
            <a:r>
              <a:rPr lang="ar-IQ" sz="2400" dirty="0" smtClean="0">
                <a:latin typeface="Arial" pitchFamily="34" charset="0"/>
                <a:cs typeface="Arial" pitchFamily="34" charset="0"/>
              </a:rPr>
              <a:t>2- </a:t>
            </a:r>
            <a:r>
              <a:rPr lang="ar-IQ" sz="2400" b="1" dirty="0" smtClean="0">
                <a:solidFill>
                  <a:srgbClr val="FF0000"/>
                </a:solidFill>
                <a:latin typeface="Arial" pitchFamily="34" charset="0"/>
                <a:cs typeface="Arial" pitchFamily="34" charset="0"/>
              </a:rPr>
              <a:t>يكون الزواج محرما : </a:t>
            </a:r>
            <a:r>
              <a:rPr lang="ar-IQ" sz="2400" dirty="0" smtClean="0">
                <a:latin typeface="Arial" pitchFamily="34" charset="0"/>
                <a:cs typeface="Arial" pitchFamily="34" charset="0"/>
              </a:rPr>
              <a:t>إذا كان المكلف غير قادرا على تكاليف الزواج المالية زكان المكلف متيقنا في الوقوع في ظلم زوجته اذا تزوج </a:t>
            </a:r>
          </a:p>
        </p:txBody>
      </p:sp>
    </p:spTree>
    <p:extLst>
      <p:ext uri="{BB962C8B-B14F-4D97-AF65-F5344CB8AC3E}">
        <p14:creationId xmlns:p14="http://schemas.microsoft.com/office/powerpoint/2010/main" val="216153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t>ثالثا: الحكم الشرعي للزواج </a:t>
            </a:r>
            <a:endParaRPr lang="en-US" sz="2800" b="1" dirty="0"/>
          </a:p>
        </p:txBody>
      </p:sp>
      <p:sp>
        <p:nvSpPr>
          <p:cNvPr id="3" name="عنصر نائب للمحتوى 2"/>
          <p:cNvSpPr>
            <a:spLocks noGrp="1"/>
          </p:cNvSpPr>
          <p:nvPr>
            <p:ph idx="1"/>
          </p:nvPr>
        </p:nvSpPr>
        <p:spPr/>
        <p:txBody>
          <a:bodyPr>
            <a:normAutofit/>
          </a:bodyPr>
          <a:lstStyle/>
          <a:p>
            <a:pPr marL="0" indent="0" algn="r">
              <a:buNone/>
            </a:pPr>
            <a:endParaRPr lang="ar-IQ" sz="2400" dirty="0" smtClean="0">
              <a:latin typeface="Arial" pitchFamily="34" charset="0"/>
              <a:cs typeface="Arial" pitchFamily="34" charset="0"/>
            </a:endParaRPr>
          </a:p>
          <a:p>
            <a:pPr marL="0" indent="0" algn="r">
              <a:buNone/>
            </a:pPr>
            <a:r>
              <a:rPr lang="ar-IQ" sz="2400" b="1" dirty="0" smtClean="0">
                <a:solidFill>
                  <a:srgbClr val="FF0000"/>
                </a:solidFill>
                <a:latin typeface="Arial" pitchFamily="34" charset="0"/>
                <a:cs typeface="Arial" pitchFamily="34" charset="0"/>
              </a:rPr>
              <a:t>3- يكون الزواج مكرها </a:t>
            </a:r>
            <a:r>
              <a:rPr lang="ar-IQ" sz="2400" dirty="0" smtClean="0">
                <a:latin typeface="Arial" pitchFamily="34" charset="0"/>
                <a:cs typeface="Arial" pitchFamily="34" charset="0"/>
              </a:rPr>
              <a:t>: اذا كان الشخص يغلب على ظنه الوقوع في ظلم زوجته لو تزوج بها كأن يسئ معاملتها أو يقصر في الانفاق عليها .</a:t>
            </a:r>
          </a:p>
          <a:p>
            <a:pPr marL="0" indent="0" algn="r">
              <a:buNone/>
            </a:pPr>
            <a:endParaRPr lang="ar-IQ" sz="2400" dirty="0" smtClean="0">
              <a:latin typeface="Arial" pitchFamily="34" charset="0"/>
              <a:cs typeface="Arial" pitchFamily="34" charset="0"/>
            </a:endParaRPr>
          </a:p>
          <a:p>
            <a:pPr marL="0" indent="0" algn="r">
              <a:buNone/>
            </a:pPr>
            <a:r>
              <a:rPr lang="ar-IQ" sz="2400" b="1" dirty="0" smtClean="0">
                <a:solidFill>
                  <a:srgbClr val="FF0000"/>
                </a:solidFill>
                <a:latin typeface="Arial" pitchFamily="34" charset="0"/>
                <a:cs typeface="Arial" pitchFamily="34" charset="0"/>
              </a:rPr>
              <a:t>4- يكون الزواج مندوبا :</a:t>
            </a:r>
            <a:r>
              <a:rPr lang="ar-IQ" sz="2400" dirty="0" smtClean="0">
                <a:latin typeface="Arial" pitchFamily="34" charset="0"/>
                <a:cs typeface="Arial" pitchFamily="34" charset="0"/>
              </a:rPr>
              <a:t> اذا كان الشخص المكلف في حالة الاعتدال بحيث لا يخاف الوقوع في الزنا اذا لم يتزوج ولا يخشى ظلم زوجته إذا ما تزوج وقادرا على تلبية مطالب زوجته المالية </a:t>
            </a:r>
            <a:endParaRPr lang="ar-IQ" sz="2400" b="1" dirty="0">
              <a:solidFill>
                <a:srgbClr val="FF0000"/>
              </a:solidFill>
              <a:latin typeface="Arial" pitchFamily="34" charset="0"/>
              <a:cs typeface="Arial" pitchFamily="34" charset="0"/>
            </a:endParaRPr>
          </a:p>
          <a:p>
            <a:pPr marL="0" indent="0" algn="r">
              <a:buNone/>
            </a:pPr>
            <a:r>
              <a:rPr lang="ar-IQ" sz="2400" b="1" dirty="0" smtClean="0">
                <a:solidFill>
                  <a:srgbClr val="FF0000"/>
                </a:solidFill>
                <a:latin typeface="Arial" pitchFamily="34" charset="0"/>
                <a:cs typeface="Arial" pitchFamily="34" charset="0"/>
              </a:rPr>
              <a:t>والحالة الغالبة في حكم الزواج ان يكون الزواج مندوبا  </a:t>
            </a:r>
          </a:p>
          <a:p>
            <a:pPr marL="0" indent="0" algn="r">
              <a:buNone/>
            </a:pPr>
            <a:r>
              <a:rPr lang="ar-IQ" sz="2400" b="1" dirty="0" smtClean="0">
                <a:solidFill>
                  <a:schemeClr val="tx1">
                    <a:lumMod val="95000"/>
                    <a:lumOff val="5000"/>
                  </a:schemeClr>
                </a:solidFill>
                <a:latin typeface="Arial" pitchFamily="34" charset="0"/>
                <a:cs typeface="Arial" pitchFamily="34" charset="0"/>
              </a:rPr>
              <a:t>ولم يتطرق قانون الأحوال الشخصية الى حكم الزواج لذا فان المشرع العراقي اعتبر الزواج مباحا طالما قد تولى تنظيم احكامه .</a:t>
            </a:r>
            <a:endParaRPr lang="en-US" sz="2400" b="1" dirty="0">
              <a:solidFill>
                <a:schemeClr val="tx1">
                  <a:lumMod val="95000"/>
                  <a:lumOff val="5000"/>
                </a:schemeClr>
              </a:solidFill>
              <a:latin typeface="Arial" pitchFamily="34" charset="0"/>
              <a:cs typeface="Arial" pitchFamily="34" charset="0"/>
            </a:endParaRPr>
          </a:p>
        </p:txBody>
      </p:sp>
    </p:spTree>
    <p:extLst>
      <p:ext uri="{BB962C8B-B14F-4D97-AF65-F5344CB8AC3E}">
        <p14:creationId xmlns:p14="http://schemas.microsoft.com/office/powerpoint/2010/main" val="1028393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أركان عقد الزواج </a:t>
            </a: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r>
              <a:rPr lang="ar-IQ" sz="2400" b="1" dirty="0" smtClean="0"/>
              <a:t>تناول المشرع العراقي أركان عقد الزواج في المادة الرابعة من قانون الأحوال الشخصية العراقي والتي تنص على أنه (ينعقد الزواج بإيجاب يفيد لغة أو عرفا من أحد العاقدين وقبول من الآخر ويقوم الوكيل مقامه) </a:t>
            </a:r>
          </a:p>
          <a:p>
            <a:pPr marL="0" indent="0" algn="r">
              <a:buNone/>
            </a:pPr>
            <a:endParaRPr lang="ar-IQ" sz="2400" b="1" dirty="0"/>
          </a:p>
          <a:p>
            <a:pPr marL="0" indent="0" algn="r">
              <a:buNone/>
            </a:pPr>
            <a:r>
              <a:rPr lang="ar-IQ" sz="2400" b="1" dirty="0" smtClean="0"/>
              <a:t> ويتضح من النص المتقدم أن المشرع العراقي قد اختصر أركان عقد الزواج فجعلهما ركنين يدلان على الركنين الآخرين وهما الإيجاب والقبول، فالإيجاب لا بد له من موجب، والقبول لا بد له من قابل وبذلك اكتملت أركان الرابطة الزوجية الأربعة وهي الإيجاب والقبول والرجل والمرأة </a:t>
            </a:r>
            <a:endParaRPr lang="en-US" sz="2400" b="1" dirty="0"/>
          </a:p>
        </p:txBody>
      </p:sp>
    </p:spTree>
    <p:extLst>
      <p:ext uri="{BB962C8B-B14F-4D97-AF65-F5344CB8AC3E}">
        <p14:creationId xmlns:p14="http://schemas.microsoft.com/office/powerpoint/2010/main" val="891986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3200" b="1" dirty="0" smtClean="0">
                <a:latin typeface="Arial" pitchFamily="34" charset="0"/>
                <a:cs typeface="Arial" pitchFamily="34" charset="0"/>
              </a:rPr>
              <a:t>أولا: تعريف الإيجاب والقبول</a:t>
            </a:r>
            <a:endParaRPr lang="en-US" sz="3200" b="1" dirty="0">
              <a:latin typeface="Arial" pitchFamily="34" charset="0"/>
              <a:cs typeface="Arial" pitchFamily="34" charset="0"/>
            </a:endParaRPr>
          </a:p>
        </p:txBody>
      </p:sp>
      <p:sp>
        <p:nvSpPr>
          <p:cNvPr id="3" name="عنصر نائب للمحتوى 2"/>
          <p:cNvSpPr>
            <a:spLocks noGrp="1"/>
          </p:cNvSpPr>
          <p:nvPr>
            <p:ph idx="1"/>
          </p:nvPr>
        </p:nvSpPr>
        <p:spPr/>
        <p:txBody>
          <a:bodyPr>
            <a:normAutofit/>
          </a:bodyPr>
          <a:lstStyle/>
          <a:p>
            <a:pPr marL="0" indent="0" algn="r">
              <a:buNone/>
            </a:pPr>
            <a:r>
              <a:rPr lang="ar-IQ" sz="2400" dirty="0" smtClean="0"/>
              <a:t>يلزم لإتمام عقد الزواج أن يتبادل الزوجان التعبير عن إرادتين متطابقتين ويتحقق ذلك بإيجاب يتضمن عرضا من أحد الزوجين وقبول من جانب الزوج الآخر يفيد الموافقة على العرض وعندئذ يلزم تطابق الإيجاب والقبول ويتم العقد باقتران التعبيرين </a:t>
            </a:r>
            <a:r>
              <a:rPr lang="ar-IQ" sz="2400" b="1" dirty="0" smtClean="0">
                <a:solidFill>
                  <a:srgbClr val="FF0000"/>
                </a:solidFill>
              </a:rPr>
              <a:t>فما المقصود بالإيجاب والقبول في عقد الزواج؟</a:t>
            </a:r>
          </a:p>
          <a:p>
            <a:pPr marL="0" indent="0" algn="r">
              <a:buNone/>
            </a:pPr>
            <a:r>
              <a:rPr lang="ar-IQ" sz="2400" b="1" dirty="0" smtClean="0">
                <a:solidFill>
                  <a:srgbClr val="FF0000"/>
                </a:solidFill>
              </a:rPr>
              <a:t> </a:t>
            </a:r>
          </a:p>
          <a:p>
            <a:pPr marL="0" indent="0" algn="r">
              <a:buNone/>
            </a:pPr>
            <a:r>
              <a:rPr lang="ar-IQ" sz="2400" b="1" dirty="0" smtClean="0">
                <a:solidFill>
                  <a:srgbClr val="FF0000"/>
                </a:solidFill>
              </a:rPr>
              <a:t>الإيجاب</a:t>
            </a:r>
            <a:r>
              <a:rPr lang="ar-IQ" sz="2400" dirty="0" smtClean="0"/>
              <a:t> </a:t>
            </a:r>
            <a:r>
              <a:rPr lang="ar-IQ" sz="2400" b="1" dirty="0" smtClean="0">
                <a:solidFill>
                  <a:srgbClr val="FF0000"/>
                </a:solidFill>
              </a:rPr>
              <a:t>: </a:t>
            </a:r>
            <a:r>
              <a:rPr lang="ar-IQ" sz="2400" dirty="0" smtClean="0"/>
              <a:t>هو ما يصدر أولا من أحد العاقدين رجلا كان أم امرأة للدلالة على إرادة </a:t>
            </a:r>
          </a:p>
          <a:p>
            <a:pPr marL="0" indent="0" algn="r">
              <a:buNone/>
            </a:pPr>
            <a:r>
              <a:rPr lang="ar-IQ" sz="2400" dirty="0" smtClean="0"/>
              <a:t>إنشاء عقد الزواج ورضاه في إنشاء الرابطة الزوجية .</a:t>
            </a:r>
          </a:p>
          <a:p>
            <a:pPr marL="0" indent="0" algn="r">
              <a:buNone/>
            </a:pPr>
            <a:endParaRPr lang="ar-IQ" sz="2400" dirty="0" smtClean="0"/>
          </a:p>
          <a:p>
            <a:pPr marL="0" indent="0" algn="r">
              <a:buNone/>
            </a:pPr>
            <a:r>
              <a:rPr lang="ar-IQ" sz="2400" dirty="0" smtClean="0"/>
              <a:t> </a:t>
            </a:r>
            <a:r>
              <a:rPr lang="ar-IQ" sz="2400" b="1" dirty="0" smtClean="0">
                <a:solidFill>
                  <a:srgbClr val="FF0000"/>
                </a:solidFill>
              </a:rPr>
              <a:t>إما القبول فيعرف </a:t>
            </a:r>
            <a:r>
              <a:rPr lang="ar-IQ" sz="2400" dirty="0" smtClean="0"/>
              <a:t>بأنه الكلام الصادر من العاقد الثاني للدلالة على انصراف</a:t>
            </a:r>
          </a:p>
          <a:p>
            <a:pPr marL="0" indent="0" algn="r">
              <a:buNone/>
            </a:pPr>
            <a:r>
              <a:rPr lang="ar-IQ" sz="2400" dirty="0" smtClean="0"/>
              <a:t>إرادته إلى قبول ما أوجبه الطرف الأول</a:t>
            </a:r>
            <a:endParaRPr lang="en-US" sz="2400" dirty="0"/>
          </a:p>
        </p:txBody>
      </p:sp>
    </p:spTree>
    <p:extLst>
      <p:ext uri="{BB962C8B-B14F-4D97-AF65-F5344CB8AC3E}">
        <p14:creationId xmlns:p14="http://schemas.microsoft.com/office/powerpoint/2010/main" val="423072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t>أولا: تعريف الإيجاب والقبول</a:t>
            </a:r>
            <a:endParaRPr lang="en-US" sz="2800" b="1" dirty="0"/>
          </a:p>
        </p:txBody>
      </p:sp>
      <p:sp>
        <p:nvSpPr>
          <p:cNvPr id="3" name="عنصر نائب للمحتوى 2"/>
          <p:cNvSpPr>
            <a:spLocks noGrp="1"/>
          </p:cNvSpPr>
          <p:nvPr>
            <p:ph idx="1"/>
          </p:nvPr>
        </p:nvSpPr>
        <p:spPr/>
        <p:txBody>
          <a:bodyPr>
            <a:normAutofit/>
          </a:bodyPr>
          <a:lstStyle/>
          <a:p>
            <a:pPr marL="0" indent="0" algn="r">
              <a:buNone/>
            </a:pPr>
            <a:endParaRPr lang="ar-IQ" sz="2800" b="1" dirty="0" smtClean="0">
              <a:latin typeface="Arial" pitchFamily="34" charset="0"/>
              <a:cs typeface="Arial" pitchFamily="34" charset="0"/>
            </a:endParaRPr>
          </a:p>
          <a:p>
            <a:pPr marL="0" indent="0" algn="r">
              <a:buNone/>
            </a:pPr>
            <a:r>
              <a:rPr lang="ar-IQ" sz="2400" b="1" dirty="0" smtClean="0">
                <a:latin typeface="Arial" pitchFamily="34" charset="0"/>
                <a:cs typeface="Arial" pitchFamily="34" charset="0"/>
              </a:rPr>
              <a:t>فالإيجاب والقبول وسيلتان من وسائل التعبير عن الإرادة وبارتباط القبول بالإيجاب تلتقي إرادتي المتعاقدين وينعقد عقد الزواج، والإيجاب والقبول قد يصدر من الزوجين مباشرة أو وكيلهما أو من قبل وليهما.</a:t>
            </a:r>
          </a:p>
          <a:p>
            <a:pPr marL="0" indent="0" algn="r">
              <a:buNone/>
            </a:pPr>
            <a:endParaRPr lang="ar-IQ" sz="2400" b="1" dirty="0" smtClean="0">
              <a:latin typeface="Arial" pitchFamily="34" charset="0"/>
              <a:cs typeface="Arial" pitchFamily="34" charset="0"/>
            </a:endParaRPr>
          </a:p>
          <a:p>
            <a:pPr marL="0" indent="0" algn="r">
              <a:buNone/>
            </a:pPr>
            <a:endParaRPr lang="en-US" sz="2400" b="1" dirty="0">
              <a:latin typeface="Arial" pitchFamily="34" charset="0"/>
              <a:cs typeface="Arial" pitchFamily="34" charset="0"/>
            </a:endParaRPr>
          </a:p>
        </p:txBody>
      </p:sp>
    </p:spTree>
    <p:extLst>
      <p:ext uri="{BB962C8B-B14F-4D97-AF65-F5344CB8AC3E}">
        <p14:creationId xmlns:p14="http://schemas.microsoft.com/office/powerpoint/2010/main" val="1201255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sz="2800" b="1" dirty="0" smtClean="0"/>
              <a:t>ثانيا: وسائل التعبير عن الإيجاب والقبول في عقد الزواج </a:t>
            </a:r>
            <a:endParaRPr lang="en-US" sz="2800" b="1" dirty="0"/>
          </a:p>
        </p:txBody>
      </p:sp>
      <p:sp>
        <p:nvSpPr>
          <p:cNvPr id="3" name="عنصر نائب للمحتوى 2"/>
          <p:cNvSpPr>
            <a:spLocks noGrp="1"/>
          </p:cNvSpPr>
          <p:nvPr>
            <p:ph idx="1"/>
          </p:nvPr>
        </p:nvSpPr>
        <p:spPr/>
        <p:txBody>
          <a:bodyPr>
            <a:normAutofit/>
          </a:bodyPr>
          <a:lstStyle/>
          <a:p>
            <a:pPr marL="0" indent="0" algn="r">
              <a:buNone/>
            </a:pPr>
            <a:r>
              <a:rPr lang="ar-IQ" sz="2400" dirty="0" smtClean="0">
                <a:latin typeface="Arial" pitchFamily="34" charset="0"/>
                <a:cs typeface="Arial" pitchFamily="34" charset="0"/>
              </a:rPr>
              <a:t> </a:t>
            </a:r>
            <a:r>
              <a:rPr lang="ar-IQ" sz="2400" b="1" dirty="0" smtClean="0">
                <a:latin typeface="Arial" pitchFamily="34" charset="0"/>
                <a:cs typeface="Arial" pitchFamily="34" charset="0"/>
              </a:rPr>
              <a:t>لابد للإيجاب والقبول من وسيلة تظهرهما ويمكن التعبير عن الإيجاب والقبول في </a:t>
            </a:r>
          </a:p>
          <a:p>
            <a:pPr marL="0" indent="0" algn="r">
              <a:buNone/>
            </a:pPr>
            <a:r>
              <a:rPr lang="ar-IQ" sz="2400" b="1" dirty="0" smtClean="0">
                <a:latin typeface="Arial" pitchFamily="34" charset="0"/>
                <a:cs typeface="Arial" pitchFamily="34" charset="0"/>
              </a:rPr>
              <a:t>عقد الزواج بأحد الأساليب الآتية:- </a:t>
            </a:r>
          </a:p>
          <a:p>
            <a:pPr marL="0" indent="0" algn="r">
              <a:buNone/>
            </a:pPr>
            <a:r>
              <a:rPr lang="ar-IQ" sz="2400" b="1" dirty="0" smtClean="0">
                <a:solidFill>
                  <a:srgbClr val="FF0000"/>
                </a:solidFill>
                <a:latin typeface="Arial" pitchFamily="34" charset="0"/>
                <a:cs typeface="Arial" pitchFamily="34" charset="0"/>
              </a:rPr>
              <a:t>1- عقد الزواج بالعبارة (اللفظ): </a:t>
            </a:r>
            <a:r>
              <a:rPr lang="ar-IQ" sz="2400" dirty="0" smtClean="0">
                <a:latin typeface="Arial" pitchFamily="34" charset="0"/>
                <a:cs typeface="Arial" pitchFamily="34" charset="0"/>
              </a:rPr>
              <a:t>الأصل أن التعبير عن الإرادة وهي الإيجاب والقبول يكون باللفظ أو العبارة ويقصد بالعبارة هنا تلفظ الموجب بالإيجاب كأن يقول الموجب تزوجيني والقابل بالقبول كأن تقول المرأة قبلت أو رضيت ولا يصح عقد الزواج بغير العبارة أو اللفظ مع القدرة عليه لأن اللفظ هو أقوى وأوضح وسيلة يمكن التعبير بها عما يكمن من نفس الإنسان</a:t>
            </a:r>
          </a:p>
          <a:p>
            <a:pPr marL="0" indent="0" algn="r">
              <a:buNone/>
            </a:pPr>
            <a:endParaRPr lang="ar-IQ" sz="2400" dirty="0" smtClean="0">
              <a:latin typeface="Arial" pitchFamily="34" charset="0"/>
              <a:cs typeface="Arial" pitchFamily="34" charset="0"/>
            </a:endParaRPr>
          </a:p>
          <a:p>
            <a:pPr marL="0" indent="0" algn="r">
              <a:buNone/>
            </a:pPr>
            <a:r>
              <a:rPr lang="ar-IQ" sz="2400" b="1" dirty="0" smtClean="0">
                <a:solidFill>
                  <a:srgbClr val="FF0000"/>
                </a:solidFill>
                <a:latin typeface="Arial" pitchFamily="34" charset="0"/>
                <a:cs typeface="Arial" pitchFamily="34" charset="0"/>
              </a:rPr>
              <a:t>2 - عقد الزواج بالكتابة: </a:t>
            </a:r>
            <a:r>
              <a:rPr lang="ar-IQ" sz="2400" dirty="0" smtClean="0">
                <a:latin typeface="Arial" pitchFamily="34" charset="0"/>
                <a:cs typeface="Arial" pitchFamily="34" charset="0"/>
              </a:rPr>
              <a:t>يجوز لأطراف عقد الزواج انعقاد الزواج بالكتابة إذا كان أحدهما غائبا عن مجلس العقد وان قانون الأحوال الشخصية العراقي قد أخذ بهذه</a:t>
            </a:r>
          </a:p>
          <a:p>
            <a:pPr marL="0" indent="0" algn="r">
              <a:buNone/>
            </a:pPr>
            <a:endParaRPr lang="ar-IQ" sz="2400" dirty="0" smtClean="0">
              <a:latin typeface="Arial" pitchFamily="34" charset="0"/>
              <a:cs typeface="Arial" pitchFamily="34" charset="0"/>
            </a:endParaRPr>
          </a:p>
        </p:txBody>
      </p:sp>
    </p:spTree>
    <p:extLst>
      <p:ext uri="{BB962C8B-B14F-4D97-AF65-F5344CB8AC3E}">
        <p14:creationId xmlns:p14="http://schemas.microsoft.com/office/powerpoint/2010/main" val="220518640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1128</Words>
  <Application>Microsoft Office PowerPoint</Application>
  <PresentationFormat>عرض على الشاشة (3:4)‏</PresentationFormat>
  <Paragraphs>62</Paragraphs>
  <Slides>13</Slides>
  <Notes>0</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نسق Office</vt:lpstr>
      <vt:lpstr>التعريف بالزواج واركانه </vt:lpstr>
      <vt:lpstr>أولا : تعريف عقد  الزواج </vt:lpstr>
      <vt:lpstr>ثانيا: الحكمة من تشريع الزواج </vt:lpstr>
      <vt:lpstr>ثالثا: الحكم الشرعي للزواج </vt:lpstr>
      <vt:lpstr>ثالثا: الحكم الشرعي للزواج </vt:lpstr>
      <vt:lpstr>أركان عقد الزواج </vt:lpstr>
      <vt:lpstr>أولا: تعريف الإيجاب والقبول</vt:lpstr>
      <vt:lpstr>أولا: تعريف الإيجاب والقبول</vt:lpstr>
      <vt:lpstr>ثانيا: وسائل التعبير عن الإيجاب والقبول في عقد الزواج </vt:lpstr>
      <vt:lpstr>ثانيا: وسائل التعبير عن الإيجاب والقبول في عقد الزواج </vt:lpstr>
      <vt:lpstr>ثانيا: وسائل التعبير عن الإيجاب والقبول في عقد الزواج </vt:lpstr>
      <vt:lpstr>موقف قانون الأحوال الشخصية العراقي من استعمال أسلوب الإشارة المفهومة للتعبير عن إرادة الزوجين في إبرام عقد الزواج </vt:lpstr>
      <vt:lpstr>ثانيا: وسائل التعبير عن الإيجاب والقبول في عقد الزواج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التعريف بالزواج واركانه</dc:title>
  <dc:creator>Maher</dc:creator>
  <cp:lastModifiedBy>Maher</cp:lastModifiedBy>
  <cp:revision>16</cp:revision>
  <dcterms:created xsi:type="dcterms:W3CDTF">2024-10-13T11:15:02Z</dcterms:created>
  <dcterms:modified xsi:type="dcterms:W3CDTF">2024-10-13T12:16:51Z</dcterms:modified>
</cp:coreProperties>
</file>