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C13692E8-AFC3-424E-83B1-B7C16089EE81}" type="datetimeFigureOut">
              <a:rPr lang="en-US" smtClean="0"/>
              <a:t>10/6/2024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294722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13692E8-AFC3-424E-83B1-B7C16089EE81}" type="datetimeFigureOut">
              <a:rPr lang="en-US" smtClean="0"/>
              <a:t>10/6/2024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421148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13692E8-AFC3-424E-83B1-B7C16089EE81}" type="datetimeFigureOut">
              <a:rPr lang="en-US" smtClean="0"/>
              <a:t>10/6/2024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107994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13692E8-AFC3-424E-83B1-B7C16089EE81}" type="datetimeFigureOut">
              <a:rPr lang="en-US" smtClean="0"/>
              <a:t>10/6/2024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203692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13692E8-AFC3-424E-83B1-B7C16089EE81}" type="datetimeFigureOut">
              <a:rPr lang="en-US" smtClean="0"/>
              <a:t>10/6/2024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2873521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C13692E8-AFC3-424E-83B1-B7C16089EE81}" type="datetimeFigureOut">
              <a:rPr lang="en-US" smtClean="0"/>
              <a:t>10/6/2024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70364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C13692E8-AFC3-424E-83B1-B7C16089EE81}" type="datetimeFigureOut">
              <a:rPr lang="en-US" smtClean="0"/>
              <a:t>10/6/2024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197599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C13692E8-AFC3-424E-83B1-B7C16089EE81}" type="datetimeFigureOut">
              <a:rPr lang="en-US" smtClean="0"/>
              <a:t>10/6/2024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4286817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13692E8-AFC3-424E-83B1-B7C16089EE81}" type="datetimeFigureOut">
              <a:rPr lang="en-US" smtClean="0"/>
              <a:t>10/6/2024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3777856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13692E8-AFC3-424E-83B1-B7C16089EE81}" type="datetimeFigureOut">
              <a:rPr lang="en-US" smtClean="0"/>
              <a:t>10/6/2024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1789398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13692E8-AFC3-424E-83B1-B7C16089EE81}" type="datetimeFigureOut">
              <a:rPr lang="en-US" smtClean="0"/>
              <a:t>10/6/2024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E235A11-C5E2-491C-A654-8735ACD07E28}" type="slidenum">
              <a:rPr lang="en-US" smtClean="0"/>
              <a:t>‹#›</a:t>
            </a:fld>
            <a:endParaRPr lang="en-US"/>
          </a:p>
        </p:txBody>
      </p:sp>
    </p:spTree>
    <p:extLst>
      <p:ext uri="{BB962C8B-B14F-4D97-AF65-F5344CB8AC3E}">
        <p14:creationId xmlns:p14="http://schemas.microsoft.com/office/powerpoint/2010/main" val="1378099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692E8-AFC3-424E-83B1-B7C16089EE81}" type="datetimeFigureOut">
              <a:rPr lang="en-US" smtClean="0"/>
              <a:t>10/6/2024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235A11-C5E2-491C-A654-8735ACD07E28}" type="slidenum">
              <a:rPr lang="en-US" smtClean="0"/>
              <a:t>‹#›</a:t>
            </a:fld>
            <a:endParaRPr lang="en-US"/>
          </a:p>
        </p:txBody>
      </p:sp>
    </p:spTree>
    <p:extLst>
      <p:ext uri="{BB962C8B-B14F-4D97-AF65-F5344CB8AC3E}">
        <p14:creationId xmlns:p14="http://schemas.microsoft.com/office/powerpoint/2010/main" val="2395309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2800" b="1" dirty="0" smtClean="0">
                <a:cs typeface="+mn-cs"/>
              </a:rPr>
              <a:t>التعريف بالزواج والخطبة </a:t>
            </a:r>
            <a:endParaRPr lang="en-US" sz="2800" b="1" dirty="0">
              <a:cs typeface="+mn-cs"/>
            </a:endParaRPr>
          </a:p>
        </p:txBody>
      </p:sp>
      <p:sp>
        <p:nvSpPr>
          <p:cNvPr id="3" name="عنوان فرعي 2"/>
          <p:cNvSpPr>
            <a:spLocks noGrp="1"/>
          </p:cNvSpPr>
          <p:nvPr>
            <p:ph type="subTitle" idx="1"/>
          </p:nvPr>
        </p:nvSpPr>
        <p:spPr/>
        <p:txBody>
          <a:bodyPr/>
          <a:lstStyle/>
          <a:p>
            <a:r>
              <a:rPr lang="ar-IQ" dirty="0" smtClean="0"/>
              <a:t>م. د بان بدر حسن </a:t>
            </a:r>
            <a:endParaRPr lang="en-US" dirty="0"/>
          </a:p>
        </p:txBody>
      </p:sp>
    </p:spTree>
    <p:extLst>
      <p:ext uri="{BB962C8B-B14F-4D97-AF65-F5344CB8AC3E}">
        <p14:creationId xmlns:p14="http://schemas.microsoft.com/office/powerpoint/2010/main" val="188534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موقف فقهاء الشريعة الاسلامية من الهدايا في حالة العدول عن الخطبة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justLow" rtl="1">
              <a:buNone/>
            </a:pPr>
            <a:r>
              <a:rPr lang="ar-IQ" sz="2400" b="1" dirty="0" smtClean="0">
                <a:solidFill>
                  <a:srgbClr val="FF0000"/>
                </a:solidFill>
                <a:latin typeface="Arial" pitchFamily="34" charset="0"/>
                <a:cs typeface="Arial" pitchFamily="34" charset="0"/>
              </a:rPr>
              <a:t>3- الفقه المالكي : </a:t>
            </a:r>
            <a:r>
              <a:rPr lang="ar-IQ" sz="2400" dirty="0" smtClean="0">
                <a:latin typeface="Arial" pitchFamily="34" charset="0"/>
                <a:cs typeface="Arial" pitchFamily="34" charset="0"/>
              </a:rPr>
              <a:t>اتجه إلى التفرقة إذا حصل عدول من جانب الخاطب أو المخطوبة ،فإذا كان العدول من جانب الخاطب فليس له الرجوع فيما قدمه لمخطوبته من هدايا لكي لا يجتمع عليها فقد الخاطب واسترداد الهدايا ،إما إذا حصل عدول من جانب المخطوبة فمن حق الخاطب استرجاع ما أهداه بعينها أذا كانت الهدايا باقية على حالها وان كانت هالكة او مستهلكة وجب رد قيمتها .                                   </a:t>
            </a:r>
          </a:p>
          <a:p>
            <a:pPr marL="0" indent="0" algn="justLow">
              <a:buNone/>
            </a:pPr>
            <a:r>
              <a:rPr lang="ar-IQ" sz="2400" dirty="0" smtClean="0">
                <a:latin typeface="Arial" pitchFamily="34" charset="0"/>
                <a:cs typeface="Arial" pitchFamily="34" charset="0"/>
              </a:rPr>
              <a:t>                                </a:t>
            </a:r>
            <a:endParaRPr lang="ar-IQ" sz="2400" b="1" dirty="0" smtClean="0">
              <a:solidFill>
                <a:srgbClr val="FF0000"/>
              </a:solidFill>
              <a:latin typeface="Arial" pitchFamily="34" charset="0"/>
              <a:cs typeface="Arial" pitchFamily="34" charset="0"/>
            </a:endParaRPr>
          </a:p>
          <a:p>
            <a:pPr marL="0" indent="0" algn="r" rtl="1">
              <a:buNone/>
            </a:pPr>
            <a:r>
              <a:rPr lang="ar-IQ" sz="2400" b="1" dirty="0" smtClean="0">
                <a:solidFill>
                  <a:srgbClr val="FF0000"/>
                </a:solidFill>
                <a:latin typeface="Arial" pitchFamily="34" charset="0"/>
                <a:cs typeface="Arial" pitchFamily="34" charset="0"/>
              </a:rPr>
              <a:t>4- الفقه الجعفري </a:t>
            </a:r>
            <a:r>
              <a:rPr lang="ar-IQ" sz="2400" dirty="0" smtClean="0">
                <a:latin typeface="Arial" pitchFamily="34" charset="0"/>
                <a:cs typeface="Arial" pitchFamily="34" charset="0"/>
              </a:rPr>
              <a:t>ذهب إلى التفرقة  إذا ما كانت الهدايا مشروطة بالزواج أو لا فإذا كانت مشروطة  في الزواج فإنه يجب ردها إذا كانت قائمة إما إذا هلكت أو استهلكت فيجب رد مثلها أو قيمتها ،إما إذا لم تكن مشروطة فتعتبر هبة ويجوز للخاطب الرجوع عن هبته .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161338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موقف قانون الأحوال الشخصية العراقي من حكم الهدايا في حالة العدول عن الخطبة</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إما عن موقف قانون الأحوال الشخصية العراقي من حكم الهدايا في حالة العدول عن الخطبة فقد تضمن الفقرة الثالثة من المادة (19) منه بالقول (تسري على الهدايا أحكام الهبة ) وبالرجوع إلى أحكام الهبة في القانون المدني العراقي رقم 40 لسنة 1951 المعدل نجد أنه قد نظم كيفية استرداد الهدايا التي تقدم في الخطبة بعد العدول عنها في نص المادة (612) بالقول (الهبات والهدايا التي تقدم في الخطبة من أحد الخطيبين للآخر أو من أجنبي عنهما لأحدهما او لهما معاً، يجب ان يردهما الموهوب له للواهب إذا فسخت الخطبة وطلب الواهب الرد ما دام الموهوب قائماً وممكناً رده بالذات ) ، وان المحكمة المختصة عند حدوث نزاع يتعلق باسترداد الهدايا التي قدمت في الخطبة هي محكمة البداءة لأن اعتبرت الهدايا بحكم الهبة فتخضع لاختصاص محكمة البداءة وليس لمحاكم الأحوال الشخصية .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930817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4- أثر العدول عن الخطبة</a:t>
            </a:r>
            <a:br>
              <a:rPr lang="ar-IQ" sz="2800" b="1" dirty="0" smtClean="0">
                <a:latin typeface="Arial" pitchFamily="34" charset="0"/>
                <a:cs typeface="Arial" pitchFamily="34" charset="0"/>
              </a:rPr>
            </a:b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 ج - حكم الاضرار الناجمة عن العدول عن الخطبة وموقف قانون الأحوال الشخصية العراقي والقضاء العراقي من ذلك </a:t>
            </a:r>
          </a:p>
          <a:p>
            <a:pPr marL="0" indent="0" algn="r">
              <a:buNone/>
            </a:pPr>
            <a:r>
              <a:rPr lang="ar-IQ" sz="2400" b="1" dirty="0" smtClean="0">
                <a:latin typeface="Arial" pitchFamily="34" charset="0"/>
                <a:cs typeface="Arial" pitchFamily="34" charset="0"/>
              </a:rPr>
              <a:t> </a:t>
            </a:r>
          </a:p>
          <a:p>
            <a:pPr marL="0" indent="0" algn="r">
              <a:buNone/>
            </a:pPr>
            <a:r>
              <a:rPr lang="ar-IQ" sz="2400" b="1" dirty="0" smtClean="0">
                <a:latin typeface="Arial" pitchFamily="34" charset="0"/>
                <a:cs typeface="Arial" pitchFamily="34" charset="0"/>
              </a:rPr>
              <a:t>الخطبة كما عدها قانون الأحوال الشخصية العراقي وعد بالزواج وليست عقدا وبناء على ذلك يجوز لكل من الخاطبين الرجوع عن وعده بالزواج غير أن العدول غالبا ما يسبب للطرف الآخر اضرارا مادية أو معنوية كأن تقوم المخطوبة بترك عملها أو دراستها فهل يمكن للخاطب المتضرر طلب التعويض عما لحقه من ضرر مادي أو معنوي جراء العدول سواء كان المتضرر خاطب أو المخطوبة ؟</a:t>
            </a:r>
          </a:p>
        </p:txBody>
      </p:sp>
    </p:spTree>
    <p:extLst>
      <p:ext uri="{BB962C8B-B14F-4D97-AF65-F5344CB8AC3E}">
        <p14:creationId xmlns:p14="http://schemas.microsoft.com/office/powerpoint/2010/main" val="3246804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2800" b="1" dirty="0" smtClean="0">
                <a:latin typeface="Arial" pitchFamily="34" charset="0"/>
                <a:cs typeface="Arial" pitchFamily="34" charset="0"/>
              </a:rPr>
              <a:t>1- حكم الاضرار الناجمة عن العدول عن الخطبة وموقف قانون الأحوال الشخصية العراقي من ذلك </a:t>
            </a:r>
            <a:br>
              <a:rPr lang="ar-IQ" sz="2800" b="1" dirty="0" smtClean="0">
                <a:latin typeface="Arial" pitchFamily="34" charset="0"/>
                <a:cs typeface="Arial" pitchFamily="34" charset="0"/>
              </a:rPr>
            </a:b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justLow">
              <a:buNone/>
            </a:pPr>
            <a:r>
              <a:rPr lang="ar-IQ" sz="2400" dirty="0" smtClean="0">
                <a:latin typeface="Arial" pitchFamily="34" charset="0"/>
                <a:cs typeface="Arial" pitchFamily="34" charset="0"/>
              </a:rPr>
              <a:t>أن قانون الأحوال الشخصية العراقي لم يعالج حكم هذه الحالة فلم يرتب عن العدول عن الخطبة أثرا قانونيا  كما أنه لم ينص على التعويض عن فسخ الخطبة  ضمن نصوص أحكامه فلا يحق للخاطب المتضرر طلب التعويض لأسباب عده منها أن الخطبة ليست عقدا وإنما وعد بالزواج كما أن العدول عن الخطبة لا يكون سببا موجبا للتعويض  وهذا هو الأصل ،إما استثناء يجوز للخاطب المتضرر المطالبة بالتعويض على أساس المسؤولية التقصيرية إذا توافرا أركانها متى ما اقترن بالعدول عن الخطبة أفعال ألحقت أضرارا مادية ومعنوية بأحد الخاطبين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689929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2- موقف القضاء العراقي من الاضرار الناجمة عن العدول عن الخطبة والمحكمة المختصة في نظرها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وقد أخذ القضاء العراقي بهذا الاستثناء يجوز للخاطب المتضرر المطالبة بالتعويض على أساس المسؤولية التقصيرية إذا توافرا أركانها متى ما اقترن بالعدول عن الخطبة أفعال ألحقت أضرارا مادية ومعنوية بأحد الخاطبين وجعل محكمة البداءة هي المختصة بالنظر في دعوى التعويض عن الأضرار الناجمة عن فسخ الخطبة باعتباره من الموضوعات التي تدخل ضمن موضوعات القانون المدني وبالتالي تخضع لاختصاص محاكم البداءة  </a:t>
            </a:r>
          </a:p>
          <a:p>
            <a:pPr marL="0" indent="0" algn="r">
              <a:buNone/>
            </a:pPr>
            <a:endParaRPr lang="ar-IQ" sz="2400" dirty="0" smtClean="0">
              <a:latin typeface="Arial" pitchFamily="34" charset="0"/>
              <a:cs typeface="Arial" pitchFamily="34" charset="0"/>
            </a:endParaRPr>
          </a:p>
          <a:p>
            <a:pPr marL="0" indent="0"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4159405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cs typeface="+mn-cs"/>
              </a:rPr>
              <a:t>أولا : الخطبة </a:t>
            </a:r>
            <a:endParaRPr lang="en-US" sz="2800" b="1" dirty="0">
              <a:cs typeface="+mn-cs"/>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1- تعريف الخطبة </a:t>
            </a:r>
          </a:p>
          <a:p>
            <a:pPr marL="0" indent="0" algn="r">
              <a:buNone/>
            </a:pPr>
            <a:r>
              <a:rPr lang="ar-IQ" sz="2400" b="1" dirty="0" smtClean="0">
                <a:latin typeface="Arial" pitchFamily="34" charset="0"/>
                <a:cs typeface="Arial" pitchFamily="34" charset="0"/>
              </a:rPr>
              <a:t>الخطبة هي عبارة عن تصرف يمهد لعقد الزواج ويعتبر من مقدماته ويمكن تعريف الخطبة بأنها طلب الرجل امرأة معينة بأن يتقدم إليها أو إلى أهلها لطلب الزواج منها </a:t>
            </a:r>
            <a:r>
              <a:rPr lang="ar-IQ" sz="2400" b="1" dirty="0">
                <a:latin typeface="Arial" pitchFamily="34" charset="0"/>
                <a:cs typeface="Arial" pitchFamily="34" charset="0"/>
              </a:rPr>
              <a:t>.</a:t>
            </a:r>
            <a:r>
              <a:rPr lang="ar-IQ" sz="2400" b="1" dirty="0" smtClean="0">
                <a:latin typeface="Arial" pitchFamily="34" charset="0"/>
                <a:cs typeface="Arial" pitchFamily="34" charset="0"/>
              </a:rPr>
              <a:t> </a:t>
            </a:r>
          </a:p>
          <a:p>
            <a:pPr marL="0" indent="0" algn="r">
              <a:buNone/>
            </a:pPr>
            <a:r>
              <a:rPr lang="ar-IQ" sz="2400" b="1" dirty="0" smtClean="0">
                <a:latin typeface="Arial" pitchFamily="34" charset="0"/>
                <a:cs typeface="Arial" pitchFamily="34" charset="0"/>
              </a:rPr>
              <a:t>أو هي عبارة عن إعلان رغبة الرجل في الزواج من امرأة وغالبا ما تقترن الخطبة بقراءة الفاتحة بين الخاطب وولي المخطوبة إعلانا للارتباط الأولي  وتأكيدا للوعد بالزواج .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013272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أولا : الخطبة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a:latin typeface="Arial" pitchFamily="34" charset="0"/>
                <a:cs typeface="Arial" pitchFamily="34" charset="0"/>
              </a:rPr>
              <a:t> </a:t>
            </a:r>
            <a:r>
              <a:rPr lang="ar-IQ" sz="2400" b="1" dirty="0" smtClean="0">
                <a:latin typeface="Arial" pitchFamily="34" charset="0"/>
                <a:cs typeface="Arial" pitchFamily="34" charset="0"/>
              </a:rPr>
              <a:t>2: الحكمة من تشريع الخطبة </a:t>
            </a:r>
          </a:p>
          <a:p>
            <a:pPr marL="0" indent="0" algn="r">
              <a:buNone/>
            </a:pPr>
            <a:r>
              <a:rPr lang="ar-IQ" sz="2400" dirty="0" smtClean="0">
                <a:latin typeface="Arial" pitchFamily="34" charset="0"/>
                <a:cs typeface="Arial" pitchFamily="34" charset="0"/>
              </a:rPr>
              <a:t>نظرا لما يترتب على عقد الزواج من آثار تهم الأسرة فقد أحاط المشرع هذا العقد باهتمام بالغ باعتباره ميثاقا غليظا ورابطا مقدسا فجعل له مقدمة تسبقه تتمثل في الخطبة </a:t>
            </a:r>
          </a:p>
          <a:p>
            <a:pPr marL="0" indent="0" algn="r">
              <a:buNone/>
            </a:pPr>
            <a:r>
              <a:rPr lang="ar-IQ" sz="2400" dirty="0" smtClean="0">
                <a:latin typeface="Arial" pitchFamily="34" charset="0"/>
                <a:cs typeface="Arial" pitchFamily="34" charset="0"/>
              </a:rPr>
              <a:t>والحكمة من تشريعها هي تعرف أطراف هذه الرابطة على أخلاق وطباع وعادات كل طرف لأن كل إنسان يمتاز بطباع تختلف عن الآخر ،فالخطبة هي عبارة عن فترة زمنية لاختبار كل طرف للطرف الآخر بأن يكون على بصيرة تجنبا للمنازعات والمشاكل التي تحدث في الحياة الزوجية ومن أجل تعزيز استقرار الأسرة .</a:t>
            </a:r>
          </a:p>
          <a:p>
            <a:pPr marL="0" indent="0" algn="r">
              <a:buNone/>
            </a:pPr>
            <a:r>
              <a:rPr lang="ar-IQ"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097806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أولا : الخطبة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fontScale="92500" lnSpcReduction="10000"/>
          </a:bodyPr>
          <a:lstStyle/>
          <a:p>
            <a:pPr marL="0" indent="0" algn="r">
              <a:buNone/>
            </a:pPr>
            <a:endParaRPr lang="ar-IQ" dirty="0"/>
          </a:p>
          <a:p>
            <a:pPr marL="0" indent="0" algn="r">
              <a:buNone/>
            </a:pPr>
            <a:r>
              <a:rPr lang="ar-IQ" sz="2400" b="1" dirty="0" smtClean="0"/>
              <a:t>3- الطبيعة القانونية للخطبة</a:t>
            </a:r>
          </a:p>
          <a:p>
            <a:pPr marL="0" indent="0" algn="r">
              <a:buNone/>
            </a:pPr>
            <a:r>
              <a:rPr lang="ar-IQ" sz="2400" b="1" dirty="0" smtClean="0"/>
              <a:t>وقد اختلف  الفقه القانوني بشأن الطبيعة القانونية للخطبة فانقسم الفقه حول ذلك إلى رأيين :</a:t>
            </a:r>
          </a:p>
          <a:p>
            <a:pPr marL="0" indent="0" algn="r">
              <a:buNone/>
            </a:pPr>
            <a:r>
              <a:rPr lang="ar-IQ" sz="2400" b="1" dirty="0" smtClean="0">
                <a:solidFill>
                  <a:srgbClr val="FF0000"/>
                </a:solidFill>
              </a:rPr>
              <a:t>الراي الأول </a:t>
            </a:r>
            <a:r>
              <a:rPr lang="ar-IQ" sz="2400" b="1" dirty="0" smtClean="0"/>
              <a:t>: يرى أن الخطبة هي عبارة عن عقد بين طرفيين ويعد صحيحا وملزما شأنه في ذلك شأن العقود الملزمة للجانبين وهذا التعاقد ينصب على عمل معين وهو إبرام الزواج مستقبلا ويتحول عند الإخلال به إلى تعويض </a:t>
            </a:r>
          </a:p>
          <a:p>
            <a:pPr marL="0" indent="0" algn="r">
              <a:buNone/>
            </a:pPr>
            <a:r>
              <a:rPr lang="ar-IQ" sz="2400" b="1" dirty="0" smtClean="0"/>
              <a:t> </a:t>
            </a:r>
            <a:r>
              <a:rPr lang="ar-IQ" sz="2400" b="1" dirty="0" smtClean="0">
                <a:solidFill>
                  <a:srgbClr val="FF0000"/>
                </a:solidFill>
              </a:rPr>
              <a:t>الراي الثاني : </a:t>
            </a:r>
            <a:r>
              <a:rPr lang="ar-IQ" sz="2400" b="1" dirty="0" smtClean="0"/>
              <a:t>يرى أن الخطبة لا ترتقي إلى مرتبة العقد وإنما هي مجرد وعد بالزواج وليس لها الصفة الإلزامية وبالتالي يحق لكل من الخاطبين  العدول عن الخطبة وان قانون الأحوال الشخصية العراقي قد أخذ بالرأي الثاني الذي أعتبر الخطبة مجرد وعد بالزواج حيث نصت الفقرة الثالثة من المادة الثالثة  منه على أنه (الوعد بالزواج وقراءة الفاتحة والخطبة لا تعتبر عقدا) ويلاحظ من النص المتقدم أن العدول عن الخطبة حق مقرر للخاطبين وبالتالي يحق لهما العدول متى ما شاءا </a:t>
            </a:r>
          </a:p>
          <a:p>
            <a:pPr marL="0" indent="0" algn="r">
              <a:buNone/>
            </a:pPr>
            <a:endParaRPr lang="en-US" sz="2400" b="1" dirty="0"/>
          </a:p>
        </p:txBody>
      </p:sp>
    </p:spTree>
    <p:extLst>
      <p:ext uri="{BB962C8B-B14F-4D97-AF65-F5344CB8AC3E}">
        <p14:creationId xmlns:p14="http://schemas.microsoft.com/office/powerpoint/2010/main" val="2822483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أولا : الخطبة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  </a:t>
            </a:r>
          </a:p>
          <a:p>
            <a:pPr marL="0" indent="0" algn="r">
              <a:buNone/>
            </a:pPr>
            <a:r>
              <a:rPr lang="ar-IQ" sz="2400" b="1" dirty="0" smtClean="0">
                <a:latin typeface="Arial" pitchFamily="34" charset="0"/>
                <a:cs typeface="Arial" pitchFamily="34" charset="0"/>
              </a:rPr>
              <a:t>موقف قانون الأحوال الشخصية العراقي من الطبيعة القانونية للخطبة </a:t>
            </a:r>
          </a:p>
          <a:p>
            <a:pPr marL="0" indent="0" algn="r">
              <a:buNone/>
            </a:pPr>
            <a:endParaRPr lang="ar-IQ" sz="2400" b="1" dirty="0" smtClean="0">
              <a:latin typeface="Arial" pitchFamily="34" charset="0"/>
              <a:cs typeface="Arial" pitchFamily="34" charset="0"/>
            </a:endParaRPr>
          </a:p>
          <a:p>
            <a:pPr marL="0" indent="0" algn="justLow">
              <a:buNone/>
            </a:pPr>
            <a:r>
              <a:rPr lang="ar-IQ" sz="2400" b="1" dirty="0" smtClean="0">
                <a:latin typeface="Arial" pitchFamily="34" charset="0"/>
                <a:cs typeface="Arial" pitchFamily="34" charset="0"/>
              </a:rPr>
              <a:t>ان قانون الأحوال الشخصية العراقي قد أخذ بالرأي الثاني الذي أعتبر الخطبة مجرد وعد بالزواج حيث نصت الفقرة الثالثة من المادة الثالثة  منه على أنه (الوعد      بالزواج وقراءة الفاتحة والخطبة لا تعتبر عقدا)                                       </a:t>
            </a:r>
          </a:p>
          <a:p>
            <a:pPr marL="0" indent="0" algn="justLow">
              <a:buNone/>
            </a:pPr>
            <a:r>
              <a:rPr lang="ar-IQ" sz="2400" b="1" dirty="0" smtClean="0">
                <a:latin typeface="Arial" pitchFamily="34" charset="0"/>
                <a:cs typeface="Arial" pitchFamily="34" charset="0"/>
              </a:rPr>
              <a:t>ويلاحظ من النص المتقدم أن العدول عن الخطبة حق مقرر للخاطبين وبالتالي يحق لهما العدول متى ما شاءا                                                                 </a:t>
            </a:r>
          </a:p>
          <a:p>
            <a:pPr marL="0" indent="0" algn="justLow">
              <a:buNone/>
            </a:pPr>
            <a:endParaRPr lang="ar-IQ" sz="2400" b="1" dirty="0" smtClean="0">
              <a:latin typeface="Arial" pitchFamily="34" charset="0"/>
              <a:cs typeface="Arial" pitchFamily="34" charset="0"/>
            </a:endParaRPr>
          </a:p>
          <a:p>
            <a:pPr marL="0" indent="0" algn="justLow">
              <a:buNone/>
            </a:pP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392031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latin typeface="Arial" pitchFamily="34" charset="0"/>
                <a:cs typeface="Arial" pitchFamily="34" charset="0"/>
              </a:rPr>
              <a:t>أولا : الخطبة </a:t>
            </a:r>
            <a:endParaRPr lang="en-US"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 </a:t>
            </a:r>
          </a:p>
          <a:p>
            <a:pPr marL="0" indent="0" algn="r">
              <a:buNone/>
            </a:pPr>
            <a:r>
              <a:rPr lang="ar-IQ" sz="2400" b="1" dirty="0" smtClean="0">
                <a:latin typeface="Arial" pitchFamily="34" charset="0"/>
                <a:cs typeface="Arial" pitchFamily="34" charset="0"/>
              </a:rPr>
              <a:t>4- أثر العدول عن الخطبة</a:t>
            </a:r>
          </a:p>
          <a:p>
            <a:pPr marL="0" indent="0" algn="r">
              <a:buNone/>
            </a:pPr>
            <a:r>
              <a:rPr lang="ar-IQ" sz="2400" b="1" dirty="0" smtClean="0">
                <a:solidFill>
                  <a:srgbClr val="FF0000"/>
                </a:solidFill>
                <a:latin typeface="Arial" pitchFamily="34" charset="0"/>
                <a:cs typeface="Arial" pitchFamily="34" charset="0"/>
              </a:rPr>
              <a:t>أ- أثر العدول عن الخطبة على استحقاق المهر</a:t>
            </a:r>
          </a:p>
          <a:p>
            <a:pPr marL="0" indent="0" algn="r">
              <a:buNone/>
            </a:pPr>
            <a:r>
              <a:rPr lang="ar-IQ" sz="2400" b="1" dirty="0" smtClean="0">
                <a:latin typeface="Arial" pitchFamily="34" charset="0"/>
                <a:cs typeface="Arial" pitchFamily="34" charset="0"/>
              </a:rPr>
              <a:t>جرت العادة على ان يسلم الخاطب المهر كلا أو جزءا منه وهو ما يعرف بالمهر المعجل إلى المخطوبة أثناء فترة الخطبة ثم حصل عدول من أحد الخاطبين فما حكم المهر في هذه الحالة ؟ أجابت الفقرة الثانية من المادة (19) من قانون الأحوال الشخصية العراقي على حكم المهر في حالة العدول عن الخطبة فنصت على أنه (إذا سلم الخاطب إلى مخطوبته قبل العقد مالاً محسوباً على المهر ثم عدل أحد الطرفين عن إجراء العقد أو مات أحدهما فيمكن استرداد ما سلم عيناً وإن أستهلك فبدلا )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41586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أ- أثر العدول عن الخطبة على استحقاق المهر</a:t>
            </a:r>
            <a:br>
              <a:rPr lang="ar-IQ" sz="2800" b="1" dirty="0" smtClean="0">
                <a:latin typeface="Arial" pitchFamily="34" charset="0"/>
                <a:cs typeface="Arial" pitchFamily="34" charset="0"/>
              </a:rPr>
            </a:b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ويلاحظ من النص المتقدم للخاطب الحق في استرداد ما سلمه من المهر بعينه إذا كان باقيا ،إما إذا كان هالكا أو مستهلكا فيجب رد مثله إذا كان من الأشياء المثلية  ورد قيمته إذا كان من الاشياء القيمية ولا فرق في ذلك إذا كان العدول قد حصل من جانب الخاطب أو المخطوبة وذلك لأن المهر أثر من آثار عقد الزواج وحيث إن الخطبة ليست عقدا فلا أثر لها .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40266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أولا : الخطبة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457200" indent="-457200" algn="r">
              <a:buAutoNum type="arabic1Minus" startAt="2"/>
            </a:pPr>
            <a:endParaRPr lang="ar-IQ" sz="24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 ب- أثر العدول عن الخطبة على الهدايا التي يقدمها أحد الخاطبين للآخر</a:t>
            </a:r>
          </a:p>
          <a:p>
            <a:pPr marL="0" indent="0" algn="r">
              <a:buNone/>
            </a:pPr>
            <a:r>
              <a:rPr lang="ar-IQ" sz="2400" b="1" dirty="0" smtClean="0">
                <a:latin typeface="Arial" pitchFamily="34" charset="0"/>
                <a:cs typeface="Arial" pitchFamily="34" charset="0"/>
              </a:rPr>
              <a:t>جرت العادة أن يقوم أحد الخاطبين بتقديم الهدايا للآخر خلال فترة الخطوبة تعبيراً عن حبهما وجديتهما في إبرام عقد الزواج. فما حكم ما سلم من الهدايا خلال فترة الخطبة وحصل عدول عنها ؟ للوقوف على حكم الهدايا خلال مدة الخطبة والعدول عنها سوف نستعرض آراء الفقه الإسلامي ثم موقف قانون الأحوال الشخصية العراقي من هذا العدول . </a:t>
            </a:r>
          </a:p>
          <a:p>
            <a:pPr marL="0" indent="0" algn="r">
              <a:buNone/>
            </a:pPr>
            <a:endParaRPr lang="ar-IQ" sz="2400" b="1" dirty="0" smtClean="0">
              <a:latin typeface="Arial" pitchFamily="34" charset="0"/>
              <a:cs typeface="Arial" pitchFamily="34" charset="0"/>
            </a:endParaRPr>
          </a:p>
          <a:p>
            <a:pPr marL="0" indent="0" algn="r">
              <a:buNone/>
            </a:pPr>
            <a:endParaRPr lang="ar-IQ" sz="2400" b="1" dirty="0" smtClean="0">
              <a:latin typeface="Arial" pitchFamily="34" charset="0"/>
              <a:cs typeface="Arial" pitchFamily="34" charset="0"/>
            </a:endParaRPr>
          </a:p>
        </p:txBody>
      </p:sp>
    </p:spTree>
    <p:extLst>
      <p:ext uri="{BB962C8B-B14F-4D97-AF65-F5344CB8AC3E}">
        <p14:creationId xmlns:p14="http://schemas.microsoft.com/office/powerpoint/2010/main" val="402546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موقف فقهاء الشريعة الاسلامية من الهدايا في حالة العدول عن الخطبة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أختلف الفقه الإسلامي حول حكم الهدايا التي تقدم أثناء فترة الخطبة وحصول عدول عنها إلى عدة آراء :</a:t>
            </a:r>
          </a:p>
          <a:p>
            <a:pPr marL="0" indent="0" algn="r">
              <a:buNone/>
            </a:pPr>
            <a:r>
              <a:rPr lang="ar-IQ" sz="2400" b="1" dirty="0" smtClean="0">
                <a:solidFill>
                  <a:srgbClr val="FF0000"/>
                </a:solidFill>
                <a:latin typeface="Arial" pitchFamily="34" charset="0"/>
                <a:cs typeface="Arial" pitchFamily="34" charset="0"/>
              </a:rPr>
              <a:t>1- الفقه الحنفي : </a:t>
            </a:r>
            <a:r>
              <a:rPr lang="ar-IQ" sz="2400" dirty="0" smtClean="0">
                <a:latin typeface="Arial" pitchFamily="34" charset="0"/>
                <a:cs typeface="Arial" pitchFamily="34" charset="0"/>
              </a:rPr>
              <a:t>يرى أن الخاطب إذا أهدى خطيبته شيئا كهدية لها كالملابس والحلي ثم عدل عن الخطبة جاز للخاطب استرداد هديته بعينها إذا كانت قائمة وبدلها إذا كانت مستهلكة ما دامت قد قدمت من أجل التزوج بها وهذا الحكم يسري في حالة إذا أهدت المخطوبة إلى الخاطب وحصل عدول عن الخطبة . </a:t>
            </a:r>
          </a:p>
          <a:p>
            <a:pPr marL="0" indent="0" algn="r">
              <a:buNone/>
            </a:pPr>
            <a:r>
              <a:rPr lang="ar-IQ" sz="2400" dirty="0">
                <a:latin typeface="Arial" pitchFamily="34" charset="0"/>
                <a:cs typeface="Arial" pitchFamily="34" charset="0"/>
              </a:rPr>
              <a:t> </a:t>
            </a:r>
            <a:r>
              <a:rPr lang="ar-IQ" sz="2400" b="1" dirty="0" smtClean="0">
                <a:solidFill>
                  <a:srgbClr val="FF0000"/>
                </a:solidFill>
                <a:latin typeface="Arial" pitchFamily="34" charset="0"/>
                <a:cs typeface="Arial" pitchFamily="34" charset="0"/>
              </a:rPr>
              <a:t>2- الفقه الشافعي والحنبلي والأمامية :  </a:t>
            </a:r>
            <a:r>
              <a:rPr lang="ar-IQ" sz="2400" dirty="0" smtClean="0">
                <a:latin typeface="Arial" pitchFamily="34" charset="0"/>
                <a:cs typeface="Arial" pitchFamily="34" charset="0"/>
              </a:rPr>
              <a:t>يذهب إلى أن للخاطبين ليس لهم الحق في استرداد ما أهداه الآخر سواء كانت الهدايا موجودة عينا أو كانت هالكة وحجتهم في ذلك أن الهدية  بمثابة هبة والهبة عندهم لا يجوز الرجوع فيها بعد قبضها سواء حصل العدول من جانب الخاطب أو المخطوبة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70278548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1308</Words>
  <Application>Microsoft Office PowerPoint</Application>
  <PresentationFormat>عرض على الشاشة (3:4)‏</PresentationFormat>
  <Paragraphs>55</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نسق Office</vt:lpstr>
      <vt:lpstr>التعريف بالزواج والخطبة </vt:lpstr>
      <vt:lpstr>أولا : الخطبة </vt:lpstr>
      <vt:lpstr>أولا : الخطبة </vt:lpstr>
      <vt:lpstr>أولا : الخطبة </vt:lpstr>
      <vt:lpstr>أولا : الخطبة </vt:lpstr>
      <vt:lpstr>أولا : الخطبة </vt:lpstr>
      <vt:lpstr>أ- أثر العدول عن الخطبة على استحقاق المهر </vt:lpstr>
      <vt:lpstr>أولا : الخطبة </vt:lpstr>
      <vt:lpstr>موقف فقهاء الشريعة الاسلامية من الهدايا في حالة العدول عن الخطبة </vt:lpstr>
      <vt:lpstr>موقف فقهاء الشريعة الاسلامية من الهدايا في حالة العدول عن الخطبة </vt:lpstr>
      <vt:lpstr>موقف قانون الأحوال الشخصية العراقي من حكم الهدايا في حالة العدول عن الخطبة</vt:lpstr>
      <vt:lpstr>4- أثر العدول عن الخطبة </vt:lpstr>
      <vt:lpstr>1- حكم الاضرار الناجمة عن العدول عن الخطبة وموقف قانون الأحوال الشخصية العراقي من ذلك  </vt:lpstr>
      <vt:lpstr>2- موقف القضاء العراقي من الاضرار الناجمة عن العدول عن الخطبة والمحكمة المختصة في نظرها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التعريف بالزواج والخطبة </dc:title>
  <dc:creator>Maher</dc:creator>
  <cp:lastModifiedBy>Maher</cp:lastModifiedBy>
  <cp:revision>18</cp:revision>
  <dcterms:created xsi:type="dcterms:W3CDTF">2024-10-06T09:27:24Z</dcterms:created>
  <dcterms:modified xsi:type="dcterms:W3CDTF">2024-10-06T10:28:15Z</dcterms:modified>
</cp:coreProperties>
</file>